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35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17.xml"/><Relationship Id="rId4" Type="http://schemas.openxmlformats.org/officeDocument/2006/relationships/image" Target="../media/image8.png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11.png"/><Relationship Id="rId3" Type="http://schemas.openxmlformats.org/officeDocument/2006/relationships/tags" Target="../tags/tag19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27.xml"/><Relationship Id="rId2" Type="http://schemas.openxmlformats.org/officeDocument/2006/relationships/image" Target="../media/image17.png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31.xml"/><Relationship Id="rId2" Type="http://schemas.openxmlformats.org/officeDocument/2006/relationships/image" Target="../media/image21.png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tags" Target="../tags/tag3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zh-CN" sz="3200" kern="1200" baseline="0">
                <a:latin typeface="+mj-lt"/>
                <a:ea typeface="+mj-ea"/>
                <a:cs typeface="+mj-cs"/>
              </a:rPr>
              <a:t>基于</a:t>
            </a:r>
            <a:r>
              <a:rPr lang="en-US" altLang="zh-CN" sz="3200" kern="1200" baseline="0">
                <a:latin typeface="+mj-lt"/>
                <a:ea typeface="+mj-ea"/>
                <a:cs typeface="+mj-cs"/>
              </a:rPr>
              <a:t>Minspore Flow</a:t>
            </a:r>
            <a:r>
              <a:rPr lang="zh-CN" altLang="en-US" sz="3200" kern="1200" baseline="0">
                <a:latin typeface="+mj-lt"/>
                <a:ea typeface="+mj-ea"/>
                <a:cs typeface="+mj-cs"/>
              </a:rPr>
              <a:t>的</a:t>
            </a:r>
            <a:r>
              <a:rPr lang="en-US" altLang="zh-CN" sz="3200" kern="1200" baseline="0">
                <a:latin typeface="+mj-lt"/>
                <a:ea typeface="+mj-ea"/>
                <a:cs typeface="+mj-cs"/>
              </a:rPr>
              <a:t>PINNs</a:t>
            </a:r>
            <a:r>
              <a:rPr lang="zh-CN" altLang="en-US" sz="3200" kern="1200" baseline="0">
                <a:latin typeface="+mj-lt"/>
                <a:ea typeface="+mj-ea"/>
                <a:cs typeface="+mj-cs"/>
              </a:rPr>
              <a:t>正反问题求解</a:t>
            </a:r>
            <a:endParaRPr lang="zh-CN" altLang="en-US" sz="32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2124075" y="3644900"/>
            <a:ext cx="4381500" cy="863600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zh-CN" altLang="zh-CN" sz="2400" kern="1200" baseline="0">
                <a:latin typeface="+mn-lt"/>
                <a:ea typeface="+mn-ea"/>
                <a:cs typeface="+mn-cs"/>
              </a:rPr>
              <a:t>汇报人：雷译翔</a:t>
            </a:r>
            <a:endParaRPr lang="zh-CN" altLang="zh-CN" sz="2400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正问题求解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问题模型构建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5715"/>
            <a:ext cx="8229600" cy="310515"/>
          </a:xfrm>
        </p:spPr>
        <p:txBody>
          <a:bodyPr/>
          <a:p>
            <a:r>
              <a:rPr lang="zh-CN" altLang="en-US" sz="1600"/>
              <a:t>继承于mindflow.pde.NavierStokes（已定义好输入变量，输出变量和控制</a:t>
            </a:r>
            <a:r>
              <a:rPr lang="zh-CN" altLang="en-US" sz="1600"/>
              <a:t>方程）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6656" b="209"/>
          <a:stretch>
            <a:fillRect/>
          </a:stretch>
        </p:blipFill>
        <p:spPr>
          <a:xfrm>
            <a:off x="107315" y="2399665"/>
            <a:ext cx="4032250" cy="1512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39565" y="2421255"/>
            <a:ext cx="4726305" cy="1367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5605" y="1701165"/>
            <a:ext cx="7642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新增约束方程：</a:t>
            </a:r>
            <a:endParaRPr lang="zh-CN" altLang="en-US" sz="1600"/>
          </a:p>
          <a:p>
            <a:pPr indent="457200"/>
            <a:r>
              <a:rPr lang="zh-CN" altLang="en-US" sz="1600"/>
              <a:t>边界条件与初始条件，均采用解析解</a:t>
            </a:r>
            <a:r>
              <a:rPr lang="zh-CN" altLang="en-US" sz="1600"/>
              <a:t>生成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467360" y="4602480"/>
            <a:ext cx="802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应用新的约束方程：</a:t>
            </a:r>
            <a:endParaRPr lang="zh-CN" altLang="en-US" sz="1600"/>
          </a:p>
          <a:p>
            <a:pPr indent="457200"/>
            <a:r>
              <a:rPr lang="zh-CN" altLang="en-US" sz="1600"/>
              <a:t>讲</a:t>
            </a:r>
            <a:r>
              <a:rPr lang="en-US" altLang="zh-CN" sz="1600"/>
              <a:t>sympy</a:t>
            </a:r>
            <a:r>
              <a:rPr lang="zh-CN" altLang="en-US" sz="1600"/>
              <a:t>格式的方程，转换为</a:t>
            </a:r>
            <a:r>
              <a:rPr lang="en-US" altLang="zh-CN" sz="1600"/>
              <a:t>mindspore</a:t>
            </a:r>
            <a:r>
              <a:rPr lang="zh-CN" altLang="en-US" sz="1600"/>
              <a:t>可以计算的</a:t>
            </a:r>
            <a:r>
              <a:rPr lang="zh-CN" altLang="en-US" sz="1600"/>
              <a:t>格式</a:t>
            </a:r>
            <a:endParaRPr lang="zh-CN" altLang="en-US" sz="16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505" y="5373370"/>
            <a:ext cx="50673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正问题求解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问题模型构建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3880" y="1440815"/>
            <a:ext cx="3863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损失函数的定义：计算</a:t>
            </a:r>
            <a:r>
              <a:rPr lang="en-US" altLang="zh-CN"/>
              <a:t>mse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360" y="2061210"/>
            <a:ext cx="5988050" cy="42735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91640" y="2061210"/>
            <a:ext cx="1800225" cy="2876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6" idx="3"/>
          </p:cNvCxnSpPr>
          <p:nvPr/>
        </p:nvCxnSpPr>
        <p:spPr>
          <a:xfrm flipV="1">
            <a:off x="3491865" y="1628775"/>
            <a:ext cx="3096260" cy="576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727190" y="1388110"/>
            <a:ext cx="2059940" cy="758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1400"/>
              <a:t>受到</a:t>
            </a:r>
            <a:r>
              <a:rPr lang="en-US" altLang="zh-CN" sz="1400"/>
              <a:t>train_step</a:t>
            </a:r>
            <a:r>
              <a:rPr lang="zh-CN" altLang="en-US" sz="1400"/>
              <a:t>框架的影响，这里的循序需要与训练数据集的顺序</a:t>
            </a:r>
            <a:r>
              <a:rPr lang="zh-CN" altLang="en-US" sz="1400"/>
              <a:t>相同</a:t>
            </a:r>
            <a:endParaRPr lang="zh-CN" altLang="en-US" sz="14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2270" y="2416175"/>
            <a:ext cx="4951730" cy="5181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94025" y="5733415"/>
            <a:ext cx="1793875" cy="2165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3007995" y="4958080"/>
            <a:ext cx="1779905" cy="2146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3"/>
          </p:cNvCxnSpPr>
          <p:nvPr>
            <p:custDataLst>
              <p:tags r:id="rId6"/>
            </p:custDataLst>
          </p:nvPr>
        </p:nvCxnSpPr>
        <p:spPr>
          <a:xfrm>
            <a:off x="4787900" y="5065395"/>
            <a:ext cx="1944370" cy="235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0" idx="3"/>
          </p:cNvCxnSpPr>
          <p:nvPr>
            <p:custDataLst>
              <p:tags r:id="rId7"/>
            </p:custDataLst>
          </p:nvPr>
        </p:nvCxnSpPr>
        <p:spPr>
          <a:xfrm flipV="1">
            <a:off x="4787900" y="5373370"/>
            <a:ext cx="1872615" cy="4686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876415" y="5013325"/>
            <a:ext cx="2087880" cy="6584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948170" y="5085080"/>
            <a:ext cx="1934845" cy="815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标准值已在</a:t>
            </a:r>
            <a:r>
              <a:rPr lang="en-US" altLang="zh-CN" sz="1200"/>
              <a:t>bc</a:t>
            </a:r>
            <a:r>
              <a:rPr lang="zh-CN" altLang="en-US" sz="1200"/>
              <a:t>，</a:t>
            </a:r>
            <a:r>
              <a:rPr lang="en-US" altLang="zh-CN" sz="1200"/>
              <a:t>ic</a:t>
            </a:r>
            <a:r>
              <a:rPr lang="zh-CN" altLang="en-US" sz="1200"/>
              <a:t>中处理。这里只需计算残差</a:t>
            </a:r>
            <a:endParaRPr lang="zh-CN" alt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正问题求解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编程范式及</a:t>
            </a:r>
            <a:r>
              <a:rPr lang="zh-CN" altLang="en-US">
                <a:sym typeface="+mn-ea"/>
              </a:rPr>
              <a:t>训练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1341120"/>
            <a:ext cx="5213350" cy="4917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840" y="1988820"/>
            <a:ext cx="1223645" cy="1441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47945" y="2132965"/>
            <a:ext cx="3162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同样与数据集的顺序</a:t>
            </a:r>
            <a:r>
              <a:rPr lang="zh-CN" altLang="en-US"/>
              <a:t>相同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69585" y="5097780"/>
            <a:ext cx="2386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添加一些回调</a:t>
            </a:r>
            <a:r>
              <a:rPr lang="zh-CN" altLang="en-US"/>
              <a:t>函数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正问题求解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训练</a:t>
            </a:r>
            <a:r>
              <a:rPr lang="zh-CN" altLang="en-US">
                <a:sym typeface="+mn-ea"/>
              </a:rPr>
              <a:t>结果</a:t>
            </a:r>
            <a:endParaRPr lang="zh-CN" altLang="en-US">
              <a:sym typeface="+mn-ea"/>
            </a:endParaRPr>
          </a:p>
        </p:txBody>
      </p:sp>
      <p:pic>
        <p:nvPicPr>
          <p:cNvPr id="9" name="图片 8" descr="TimeError_3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57045"/>
            <a:ext cx="3764280" cy="28238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5740" y="4580890"/>
            <a:ext cx="1176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速度</a:t>
            </a:r>
            <a:r>
              <a:rPr lang="zh-CN" altLang="en-US"/>
              <a:t>误差</a:t>
            </a:r>
            <a:endParaRPr lang="zh-CN" altLang="en-US"/>
          </a:p>
        </p:txBody>
      </p:sp>
      <p:pic>
        <p:nvPicPr>
          <p:cNvPr id="11" name="图片 10" descr="taylor_g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45" y="1268730"/>
            <a:ext cx="4928870" cy="36969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96280" y="5085080"/>
            <a:ext cx="3094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仿真</a:t>
            </a:r>
            <a:r>
              <a:rPr lang="zh-CN" altLang="en-US"/>
              <a:t>动图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55650" y="5589270"/>
            <a:ext cx="731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结果与代码可</a:t>
            </a:r>
            <a:r>
              <a:rPr lang="zh-CN" altLang="en-US"/>
              <a:t>在https://gitee.com/mindspore/mindscience/tree/master/MindFlow/applications/physics_driven/taylor_green/2d</a:t>
            </a:r>
            <a:endParaRPr lang="zh-CN" altLang="en-US"/>
          </a:p>
          <a:p>
            <a:r>
              <a:rPr lang="zh-CN" altLang="en-US"/>
              <a:t>中查</a:t>
            </a:r>
            <a:r>
              <a:rPr lang="zh-CN" altLang="en-US"/>
              <a:t>看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</a:t>
            </a:r>
            <a:r>
              <a:rPr lang="zh-CN" altLang="en-US">
                <a:sym typeface="+mn-ea"/>
              </a:rPr>
              <a:t>求解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2637155"/>
            <a:ext cx="4629150" cy="1771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3395" y="1843405"/>
            <a:ext cx="266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求解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13765" y="5051425"/>
            <a:ext cx="5219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但在本案例中，存在未知</a:t>
            </a:r>
            <a:r>
              <a:rPr lang="zh-CN" altLang="en-US"/>
              <a:t>参数。</a:t>
            </a:r>
            <a:endParaRPr lang="zh-CN" altLang="en-US"/>
          </a:p>
          <a:p>
            <a:r>
              <a:rPr lang="zh-CN" altLang="en-US"/>
              <a:t>目的是通过学习求未知参数的</a:t>
            </a:r>
            <a:r>
              <a:rPr lang="zh-CN" altLang="en-US"/>
              <a:t>值。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也就是说，从流体中的采样值推断流体的</a:t>
            </a:r>
            <a:r>
              <a:rPr lang="zh-CN" altLang="en-US"/>
              <a:t>性质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36565" y="1877060"/>
            <a:ext cx="30683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问题：这个控制方程不能沿</a:t>
            </a:r>
            <a:r>
              <a:rPr lang="zh-CN" altLang="en-US">
                <a:sym typeface="+mn-ea"/>
              </a:rPr>
              <a:t>mindflow.pde.NavierStokes</a:t>
            </a:r>
            <a:endParaRPr lang="zh-CN" altLang="en-US">
              <a:sym typeface="+mn-ea"/>
            </a:endParaRPr>
          </a:p>
          <a:p>
            <a:endParaRPr lang="en-US" altLang="zh-CN"/>
          </a:p>
          <a:p>
            <a:r>
              <a:rPr lang="zh-CN" altLang="en-US"/>
              <a:t>原有的</a:t>
            </a:r>
            <a:r>
              <a:rPr lang="en-US" altLang="zh-CN"/>
              <a:t>PDEWithLoss</a:t>
            </a:r>
            <a:r>
              <a:rPr lang="zh-CN" altLang="en-US"/>
              <a:t>无法处理可训练参数（现在版本可以处理</a:t>
            </a:r>
            <a:r>
              <a:rPr lang="zh-CN" altLang="en-US"/>
              <a:t>了）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数据集构建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63620" y="1557020"/>
            <a:ext cx="5056505" cy="4526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60" y="1412875"/>
            <a:ext cx="3358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这里采用导入已存在数据集的形式构建</a:t>
            </a:r>
            <a:r>
              <a:rPr lang="zh-CN" altLang="en-US"/>
              <a:t>数据集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2204720"/>
            <a:ext cx="3571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训练集与测试集均从原论文给出的数据集中修改</a:t>
            </a:r>
            <a:r>
              <a:rPr lang="zh-CN" altLang="en-US"/>
              <a:t>得到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3040" y="4780280"/>
            <a:ext cx="3010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</a:t>
            </a:r>
            <a:r>
              <a:rPr lang="en-US" altLang="zh-CN"/>
              <a:t>ExistedDataConfig</a:t>
            </a:r>
            <a:r>
              <a:rPr lang="zh-CN" altLang="en-US"/>
              <a:t>接口导入已存在数据集，并且分为</a:t>
            </a:r>
            <a:r>
              <a:rPr lang="en-US" altLang="zh-CN"/>
              <a:t>points</a:t>
            </a:r>
            <a:r>
              <a:rPr lang="zh-CN" altLang="en-US"/>
              <a:t>，和</a:t>
            </a:r>
            <a:r>
              <a:rPr lang="en-US" altLang="zh-CN"/>
              <a:t>label</a:t>
            </a:r>
            <a:r>
              <a:rPr lang="zh-CN" altLang="en-US"/>
              <a:t>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483485" y="5858510"/>
            <a:ext cx="1327150" cy="37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59840" y="630936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实际上有</a:t>
            </a:r>
            <a:r>
              <a:rPr lang="en-US" altLang="zh-CN"/>
              <a:t>3</a:t>
            </a:r>
            <a:r>
              <a:rPr lang="zh-CN" altLang="en-US"/>
              <a:t>个</a:t>
            </a:r>
            <a:r>
              <a:rPr lang="zh-CN" altLang="en-US"/>
              <a:t>子数据集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网络模型构建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772920"/>
            <a:ext cx="5638800" cy="198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0320" y="1963420"/>
            <a:ext cx="1993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r>
              <a:rPr lang="zh-CN" altLang="en-US"/>
              <a:t>层</a:t>
            </a:r>
            <a:endParaRPr lang="zh-CN" altLang="en-US"/>
          </a:p>
          <a:p>
            <a:r>
              <a:rPr lang="zh-CN" altLang="en-US"/>
              <a:t>每层</a:t>
            </a:r>
            <a:r>
              <a:rPr lang="en-US" altLang="zh-CN"/>
              <a:t>20</a:t>
            </a:r>
            <a:r>
              <a:rPr lang="zh-CN" altLang="en-US"/>
              <a:t>个</a:t>
            </a:r>
            <a:r>
              <a:rPr lang="zh-CN" altLang="en-US"/>
              <a:t>神经元</a:t>
            </a:r>
            <a:endParaRPr lang="zh-CN" altLang="en-US"/>
          </a:p>
          <a:p>
            <a:r>
              <a:rPr lang="en-US" altLang="zh-CN"/>
              <a:t>tanh</a:t>
            </a:r>
            <a:r>
              <a:rPr lang="zh-CN" altLang="en-US"/>
              <a:t>激活</a:t>
            </a:r>
            <a:r>
              <a:rPr lang="zh-CN" altLang="en-US"/>
              <a:t>函数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5900" y="5013325"/>
            <a:ext cx="5880100" cy="901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5605" y="4940935"/>
            <a:ext cx="5040630" cy="3600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52135" y="4293235"/>
            <a:ext cx="30187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与正问题最大的</a:t>
            </a:r>
            <a:r>
              <a:rPr lang="zh-CN" altLang="en-US"/>
              <a:t>不同之处！</a:t>
            </a:r>
            <a:endParaRPr lang="zh-CN" altLang="en-US"/>
          </a:p>
          <a:p>
            <a:r>
              <a:rPr lang="zh-CN" altLang="en-US"/>
              <a:t>需要在外部传入可学习参数，在问题模型中用可学习参数进行计算，在优化器模型中更新参数的</a:t>
            </a:r>
            <a:r>
              <a:rPr lang="zh-CN" altLang="en-US"/>
              <a:t>值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88535" y="5949315"/>
            <a:ext cx="3663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参数需要使用</a:t>
            </a:r>
            <a:r>
              <a:rPr lang="en-US" altLang="zh-CN"/>
              <a:t>Parameter</a:t>
            </a:r>
            <a:r>
              <a:rPr lang="zh-CN" altLang="en-US"/>
              <a:t>类型，</a:t>
            </a:r>
            <a:endParaRPr lang="zh-CN" altLang="en-US"/>
          </a:p>
          <a:p>
            <a:r>
              <a:rPr lang="zh-CN" altLang="en-US"/>
              <a:t>便于优化器</a:t>
            </a:r>
            <a:r>
              <a:rPr lang="zh-CN" altLang="en-US"/>
              <a:t>训练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问题模型构建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705" y="1341120"/>
            <a:ext cx="7408545" cy="37528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505" y="3141345"/>
            <a:ext cx="2664460" cy="7200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18965" y="3007995"/>
            <a:ext cx="402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params</a:t>
            </a:r>
            <a:r>
              <a:rPr lang="zh-CN" altLang="en-US"/>
              <a:t>参数保存着待学习</a:t>
            </a:r>
            <a:r>
              <a:rPr lang="zh-CN" altLang="en-US"/>
              <a:t>参数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0400" y="3945890"/>
            <a:ext cx="6277610" cy="1993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987675" y="4149090"/>
            <a:ext cx="1296035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11145" y="5517515"/>
            <a:ext cx="5505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PDEWithLoss</a:t>
            </a:r>
            <a:r>
              <a:rPr lang="zh-CN" altLang="en-US"/>
              <a:t>父类处理</a:t>
            </a:r>
            <a:r>
              <a:rPr lang="en-US" altLang="zh-CN"/>
              <a:t>pde</a:t>
            </a:r>
            <a:r>
              <a:rPr lang="zh-CN" altLang="en-US"/>
              <a:t>时，可以识别出变量是否为</a:t>
            </a:r>
            <a:r>
              <a:rPr lang="en-US" altLang="zh-CN"/>
              <a:t>params</a:t>
            </a:r>
            <a:r>
              <a:rPr lang="zh-CN" altLang="en-US"/>
              <a:t>，是则使用</a:t>
            </a:r>
            <a:r>
              <a:rPr lang="en-US" altLang="zh-CN"/>
              <a:t>ParamNode</a:t>
            </a:r>
            <a:r>
              <a:rPr lang="zh-CN" altLang="en-US"/>
              <a:t>替代。这个结点会在计算时使用传入的</a:t>
            </a:r>
            <a:r>
              <a:rPr lang="en-US" altLang="zh-CN"/>
              <a:t>params_val</a:t>
            </a:r>
            <a:r>
              <a:rPr lang="zh-CN" altLang="en-US"/>
              <a:t>中的</a:t>
            </a:r>
            <a:r>
              <a:rPr lang="zh-CN" altLang="en-US"/>
              <a:t>值。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003935"/>
          </a:xfrm>
        </p:spPr>
        <p:txBody>
          <a:bodyPr/>
          <a:p>
            <a:r>
              <a:rPr lang="zh-CN" altLang="en-US"/>
              <a:t>补充：一些底层代码</a:t>
            </a:r>
            <a:r>
              <a:rPr lang="zh-CN" altLang="en-US"/>
              <a:t>逻辑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0725" y="1124585"/>
            <a:ext cx="7701915" cy="4993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问题模型构建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705" y="1196975"/>
            <a:ext cx="6497955" cy="321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850" y="4509135"/>
            <a:ext cx="5009515" cy="2113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0470" y="2421255"/>
            <a:ext cx="2116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含参数的控制</a:t>
            </a:r>
            <a:r>
              <a:rPr lang="zh-CN" altLang="en-US"/>
              <a:t>方程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68340" y="5151120"/>
            <a:ext cx="2259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其他控制</a:t>
            </a:r>
            <a:r>
              <a:rPr lang="zh-CN" altLang="en-US"/>
              <a:t>方程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内容概要</a:t>
            </a:r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r>
              <a:rPr lang="en-US" altLang="zh-CN"/>
              <a:t>MindFlow PINNs</a:t>
            </a:r>
            <a:r>
              <a:rPr lang="zh-CN" altLang="en-US"/>
              <a:t>求解问题的框架简述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NS</a:t>
            </a:r>
            <a:r>
              <a:rPr lang="zh-CN" altLang="en-US"/>
              <a:t>问题介绍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NS</a:t>
            </a:r>
            <a:r>
              <a:rPr lang="zh-CN" altLang="en-US"/>
              <a:t>正问题求解</a:t>
            </a:r>
            <a:endParaRPr lang="zh-CN" altLang="en-US"/>
          </a:p>
          <a:p>
            <a:r>
              <a:rPr lang="en-US" altLang="zh-CN"/>
              <a:t>NS</a:t>
            </a:r>
            <a:r>
              <a:rPr lang="zh-CN" altLang="en-US"/>
              <a:t>反问题求解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问题模型构建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360" y="1917065"/>
            <a:ext cx="5022850" cy="2495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30825" y="1969770"/>
            <a:ext cx="30295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损失函数的</a:t>
            </a:r>
            <a:r>
              <a:rPr lang="zh-CN" altLang="en-US"/>
              <a:t>定义：</a:t>
            </a:r>
            <a:endParaRPr lang="zh-CN" altLang="en-US"/>
          </a:p>
          <a:p>
            <a:r>
              <a:rPr lang="zh-CN" altLang="en-US"/>
              <a:t>与之前不同，这里传入的</a:t>
            </a:r>
            <a:r>
              <a:rPr lang="en-US" altLang="zh-CN"/>
              <a:t>label</a:t>
            </a:r>
            <a:r>
              <a:rPr lang="zh-CN" altLang="en-US"/>
              <a:t>参数，计算残差是需要与</a:t>
            </a:r>
            <a:r>
              <a:rPr lang="en-US" altLang="zh-CN"/>
              <a:t>label</a:t>
            </a:r>
            <a:r>
              <a:rPr lang="zh-CN" altLang="en-US"/>
              <a:t>做差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7540" y="3789045"/>
            <a:ext cx="2304415" cy="2882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编程范式及训练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1341120"/>
            <a:ext cx="435356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反问题求解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训练结果</a:t>
            </a:r>
            <a:endParaRPr lang="zh-CN" altLang="en-US"/>
          </a:p>
        </p:txBody>
      </p:sp>
      <p:pic>
        <p:nvPicPr>
          <p:cNvPr id="5" name="图片 4" descr="Parame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1383665"/>
            <a:ext cx="4050665" cy="2640965"/>
          </a:xfrm>
          <a:prstGeom prst="rect">
            <a:avLst/>
          </a:prstGeom>
        </p:spPr>
      </p:pic>
      <p:pic>
        <p:nvPicPr>
          <p:cNvPr id="6" name="图片 5" descr="TimeError_1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484630"/>
            <a:ext cx="3448050" cy="2439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550" y="3933190"/>
            <a:ext cx="2454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速度的预测</a:t>
            </a:r>
            <a:r>
              <a:rPr lang="zh-CN" altLang="en-US"/>
              <a:t>误差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63845" y="4024630"/>
            <a:ext cx="2451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参数的预测</a:t>
            </a:r>
            <a:r>
              <a:rPr lang="zh-CN" altLang="en-US"/>
              <a:t>过程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850" y="5013325"/>
            <a:ext cx="8439150" cy="13017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43530" y="4716780"/>
            <a:ext cx="3061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最终得到的</a:t>
            </a:r>
            <a:r>
              <a:rPr lang="zh-CN" altLang="en-US"/>
              <a:t>方程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参考文献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400"/>
              <a:t>[1] Hongping Wang, Yi Liu, Shizhao Wang; Dense velocity reconstruction from particle image velocimetry/particle tracking velocimetry using a physics-informed neural network. Physics of Fluids 1 January 2022; 34 (1): 017116. https://doi.org/10.1063/5.0078143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[2] Raissi, M. ,  P. Perdikaris , and  G. E. Karniadakis . "Physics Informed Deep Learning (Part II): Data-driven Discovery of Nonlinear Partial Differential Equations." (2017).</a:t>
            </a:r>
            <a:endParaRPr lang="zh-CN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266825" y="2829560"/>
            <a:ext cx="6610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感谢您的</a:t>
            </a:r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观看！</a:t>
            </a:r>
            <a:endParaRPr lang="zh-C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070" y="-171132"/>
            <a:ext cx="8229600" cy="1143000"/>
          </a:xfrm>
        </p:spPr>
        <p:txBody>
          <a:bodyPr/>
          <a:p>
            <a:r>
              <a:rPr lang="en-US" altLang="zh-CN" sz="3600">
                <a:sym typeface="+mn-ea"/>
              </a:rPr>
              <a:t>MindFlow PINNs</a:t>
            </a:r>
            <a:r>
              <a:rPr lang="zh-CN" altLang="en-US" sz="3600">
                <a:sym typeface="+mn-ea"/>
              </a:rPr>
              <a:t>求解问题的框架简述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2987675" y="908685"/>
            <a:ext cx="5968365" cy="22299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/>
              <a:t>    config = load_yaml_config(args.config_file_path)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# create training dataset</a:t>
            </a:r>
            <a:endParaRPr lang="zh-CN" altLang="en-US" sz="900"/>
          </a:p>
          <a:p>
            <a:r>
              <a:rPr lang="zh-CN" altLang="en-US" sz="900"/>
              <a:t>    cylinder_flow_train_dataset = create_training_dataset(config)</a:t>
            </a:r>
            <a:endParaRPr lang="zh-CN" altLang="en-US" sz="900"/>
          </a:p>
          <a:p>
            <a:r>
              <a:rPr lang="zh-CN" altLang="en-US" sz="900"/>
              <a:t>    cylinder_dataset = cylinder_flow_train_dataset.create_dataset(PARAMS)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# create test dataset</a:t>
            </a:r>
            <a:endParaRPr lang="zh-CN" altLang="en-US" sz="900"/>
          </a:p>
          <a:p>
            <a:r>
              <a:rPr lang="zh-CN" altLang="en-US" sz="900"/>
              <a:t>    inputs, label = create_test_dataset(config["test_data_path"])</a:t>
            </a:r>
            <a:endParaRPr lang="zh-CN" altLang="en-US" sz="900"/>
          </a:p>
          <a:p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model = MultiScaleFCSequential(PARAMS)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mtl = MTLWeightedLoss(num_losses=cylinder_flow_train_dataset.num_dataset)</a:t>
            </a:r>
            <a:endParaRPr lang="zh-CN" altLang="en-US" sz="900"/>
          </a:p>
          <a:p>
            <a:r>
              <a:rPr lang="zh-CN" altLang="en-US" sz="900"/>
              <a:t>    print("Use MTLWeightedLoss, num loss: {}".format(mtl.num_losses))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params = model.trainable_params() + mtl.trainable_params()</a:t>
            </a:r>
            <a:endParaRPr lang="zh-CN" altLang="en-US" sz="900"/>
          </a:p>
          <a:p>
            <a:r>
              <a:rPr lang="zh-CN" altLang="en-US" sz="900"/>
              <a:t>    optimizer = nn.Adam(params, config["optimizer"]["initial_lr"])</a:t>
            </a:r>
            <a:endParaRPr lang="zh-CN" altLang="en-US" sz="900"/>
          </a:p>
          <a:p>
            <a:r>
              <a:rPr lang="zh-CN" altLang="en-US" sz="900"/>
              <a:t>    problem = NavierStokes2D(model)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def forward_fn(pde_data, bc_data, bc_label, ic_data, ic_label):</a:t>
            </a:r>
            <a:endParaRPr lang="zh-CN" altLang="en-US" sz="900"/>
          </a:p>
          <a:p>
            <a:r>
              <a:rPr lang="zh-CN" altLang="en-US" sz="900"/>
              <a:t>    	  ...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grad_fn = ops.value_and_grad(forward_fn, None, optimizer.parameters, has_aux=False)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@jit</a:t>
            </a:r>
            <a:endParaRPr lang="zh-CN" altLang="en-US" sz="900"/>
          </a:p>
          <a:p>
            <a:r>
              <a:rPr lang="zh-CN" altLang="en-US" sz="900"/>
              <a:t>    def train_step(pde_data, bc_data, bc_label, ic_data, ic_label):</a:t>
            </a:r>
            <a:endParaRPr lang="zh-CN" altLang="en-US" sz="900"/>
          </a:p>
          <a:p>
            <a:r>
              <a:rPr lang="zh-CN" altLang="en-US" sz="900"/>
              <a:t>        ...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epochs = config["train_epochs"]</a:t>
            </a:r>
            <a:endParaRPr lang="zh-CN" altLang="en-US" sz="900"/>
          </a:p>
          <a:p>
            <a:r>
              <a:rPr lang="zh-CN" altLang="en-US" sz="900"/>
              <a:t>    steps_per_epochs = cylinder_dataset.get_dataset_size()</a:t>
            </a:r>
            <a:endParaRPr lang="zh-CN" altLang="en-US" sz="900"/>
          </a:p>
          <a:p>
            <a:r>
              <a:rPr lang="zh-CN" altLang="en-US" sz="900"/>
              <a:t>    sink_process = mindspore.data_sink(train_step, cylinder_dataset, sink_size=1)</a:t>
            </a:r>
            <a:endParaRPr lang="zh-CN" altLang="en-US" sz="900"/>
          </a:p>
          <a:p>
            <a:endParaRPr lang="zh-CN" altLang="en-US" sz="900"/>
          </a:p>
          <a:p>
            <a:r>
              <a:rPr lang="zh-CN" altLang="en-US" sz="900"/>
              <a:t>    for epoch in range(1, 1 + epochs):</a:t>
            </a:r>
            <a:endParaRPr lang="zh-CN" altLang="en-US" sz="900"/>
          </a:p>
          <a:p>
            <a:r>
              <a:rPr lang="zh-CN" altLang="en-US" sz="900"/>
              <a:t>        # train</a:t>
            </a:r>
            <a:endParaRPr lang="zh-CN" altLang="en-US" sz="900"/>
          </a:p>
          <a:p>
            <a:r>
              <a:rPr lang="zh-CN" altLang="en-US" sz="900"/>
              <a:t>        time_beg = time.time()</a:t>
            </a:r>
            <a:endParaRPr lang="zh-CN" altLang="en-US" sz="900"/>
          </a:p>
          <a:p>
            <a:r>
              <a:rPr lang="zh-CN" altLang="en-US" sz="900"/>
              <a:t>        model.set_train(True)</a:t>
            </a:r>
            <a:endParaRPr lang="zh-CN" altLang="en-US" sz="900"/>
          </a:p>
          <a:p>
            <a:r>
              <a:rPr lang="zh-CN" altLang="en-US" sz="900"/>
              <a:t>        for _ in range(steps_per_epochs + 1):</a:t>
            </a:r>
            <a:endParaRPr lang="zh-CN" altLang="en-US" sz="900"/>
          </a:p>
          <a:p>
            <a:r>
              <a:rPr lang="zh-CN" altLang="en-US" sz="900"/>
              <a:t>            step_train_loss = sink_process()</a:t>
            </a:r>
            <a:endParaRPr lang="zh-CN" altLang="en-US" sz="900"/>
          </a:p>
        </p:txBody>
      </p:sp>
      <p:sp>
        <p:nvSpPr>
          <p:cNvPr id="6" name="文本框 5"/>
          <p:cNvSpPr txBox="1"/>
          <p:nvPr/>
        </p:nvSpPr>
        <p:spPr>
          <a:xfrm>
            <a:off x="107315" y="692150"/>
            <a:ext cx="2066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以圆柱绕流为例：</a:t>
            </a:r>
            <a:endParaRPr lang="zh-CN" altLang="en-US" sz="1000"/>
          </a:p>
        </p:txBody>
      </p:sp>
      <p:sp>
        <p:nvSpPr>
          <p:cNvPr id="7" name="矩形 6"/>
          <p:cNvSpPr/>
          <p:nvPr/>
        </p:nvSpPr>
        <p:spPr>
          <a:xfrm>
            <a:off x="251460" y="937260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导入配置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51460" y="1534795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构建数据</a:t>
            </a:r>
            <a:r>
              <a:rPr lang="zh-CN" altLang="en-US">
                <a:solidFill>
                  <a:schemeClr val="tx1"/>
                </a:solidFill>
              </a:rPr>
              <a:t>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51460" y="2204720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构建神经</a:t>
            </a:r>
            <a:r>
              <a:rPr lang="zh-CN" altLang="en-US">
                <a:solidFill>
                  <a:schemeClr val="tx1"/>
                </a:solidFill>
              </a:rPr>
              <a:t>网络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29870" y="2608580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MTL</a:t>
            </a: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zh-CN" altLang="en-US">
                <a:solidFill>
                  <a:schemeClr val="tx1"/>
                </a:solidFill>
              </a:rPr>
              <a:t>可选）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29870" y="3012440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设置</a:t>
            </a:r>
            <a:r>
              <a:rPr lang="zh-CN" altLang="en-US">
                <a:solidFill>
                  <a:schemeClr val="tx1"/>
                </a:solidFill>
              </a:rPr>
              <a:t>优化器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29870" y="3472180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定义</a:t>
            </a:r>
            <a:r>
              <a:rPr lang="zh-CN" altLang="en-US">
                <a:solidFill>
                  <a:schemeClr val="tx1"/>
                </a:solidFill>
              </a:rPr>
              <a:t>问题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29870" y="4149090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编程</a:t>
            </a:r>
            <a:r>
              <a:rPr lang="zh-CN" altLang="en-US">
                <a:solidFill>
                  <a:schemeClr val="tx1"/>
                </a:solidFill>
              </a:rPr>
              <a:t>范式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251460" y="5340985"/>
            <a:ext cx="1944370" cy="2882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开始</a:t>
            </a:r>
            <a:r>
              <a:rPr lang="zh-CN" altLang="en-US">
                <a:solidFill>
                  <a:schemeClr val="tx1"/>
                </a:solidFill>
              </a:rPr>
              <a:t>训练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267585" y="3644900"/>
            <a:ext cx="900430" cy="1552575"/>
          </a:xfrm>
          <a:prstGeom prst="leftBrace">
            <a:avLst>
              <a:gd name="adj1" fmla="val 8333"/>
              <a:gd name="adj2" fmla="val 496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2" idx="3"/>
          </p:cNvCxnSpPr>
          <p:nvPr/>
        </p:nvCxnSpPr>
        <p:spPr>
          <a:xfrm flipV="1">
            <a:off x="2174240" y="3356610"/>
            <a:ext cx="1029970" cy="259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7" idx="3"/>
          </p:cNvCxnSpPr>
          <p:nvPr/>
        </p:nvCxnSpPr>
        <p:spPr>
          <a:xfrm flipV="1">
            <a:off x="2195830" y="1052195"/>
            <a:ext cx="1007745" cy="2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8" idx="3"/>
          </p:cNvCxnSpPr>
          <p:nvPr/>
        </p:nvCxnSpPr>
        <p:spPr>
          <a:xfrm>
            <a:off x="2195830" y="1678940"/>
            <a:ext cx="935990" cy="2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3"/>
          </p:cNvCxnSpPr>
          <p:nvPr/>
        </p:nvCxnSpPr>
        <p:spPr>
          <a:xfrm>
            <a:off x="2195830" y="2348865"/>
            <a:ext cx="1007745" cy="71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" idx="3"/>
          </p:cNvCxnSpPr>
          <p:nvPr/>
        </p:nvCxnSpPr>
        <p:spPr>
          <a:xfrm flipV="1">
            <a:off x="2174240" y="2708910"/>
            <a:ext cx="1029335" cy="43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133"/>
            <a:ext cx="8229600" cy="1143000"/>
          </a:xfrm>
        </p:spPr>
        <p:txBody>
          <a:bodyPr/>
          <a:p>
            <a:r>
              <a:rPr lang="en-US" altLang="zh-CN" sz="3600">
                <a:sym typeface="+mn-ea"/>
              </a:rPr>
              <a:t>MindFlow PINNs</a:t>
            </a:r>
            <a:r>
              <a:rPr lang="zh-CN" altLang="en-US" sz="3600">
                <a:sym typeface="+mn-ea"/>
              </a:rPr>
              <a:t>求解问题的框架简述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3465"/>
            <a:ext cx="8229600" cy="5073015"/>
          </a:xfrm>
        </p:spPr>
        <p:txBody>
          <a:bodyPr/>
          <a:p>
            <a:pPr marL="0" indent="0">
              <a:buNone/>
            </a:pPr>
            <a:r>
              <a:rPr lang="zh-CN" altLang="en-US" sz="2400"/>
              <a:t>偏微分方程核心：</a:t>
            </a:r>
            <a:r>
              <a:rPr lang="en-US" altLang="zh-CN" sz="2400"/>
              <a:t>PDEWithLoss</a:t>
            </a:r>
            <a:endParaRPr lang="en-US" altLang="zh-CN" sz="2400"/>
          </a:p>
          <a:p>
            <a:pPr marL="0" indent="0">
              <a:buNone/>
            </a:pPr>
            <a:r>
              <a:rPr lang="zh-CN" altLang="en-US" sz="2400"/>
              <a:t>在定义自己的偏微分方程问题时，需要定义以下一些</a:t>
            </a:r>
            <a:r>
              <a:rPr lang="zh-CN" altLang="en-US" sz="2400"/>
              <a:t>部分：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def __init__()</a:t>
            </a:r>
            <a:endParaRPr lang="en-US" altLang="zh-CN" sz="2400"/>
          </a:p>
          <a:p>
            <a:pPr marL="0" indent="457200">
              <a:buNone/>
            </a:pPr>
            <a:r>
              <a:rPr lang="zh-CN" altLang="en-US" sz="2400"/>
              <a:t>定义输入、输出变量，以及方程中其他参数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def pde()</a:t>
            </a:r>
            <a:endParaRPr lang="en-US" altLang="zh-CN" sz="2400"/>
          </a:p>
          <a:p>
            <a:pPr marL="0" indent="457200">
              <a:buNone/>
            </a:pPr>
            <a:r>
              <a:rPr lang="zh-CN" altLang="en-US" sz="2400"/>
              <a:t>以</a:t>
            </a:r>
            <a:r>
              <a:rPr lang="en-US" altLang="zh-CN" sz="2400"/>
              <a:t>SymPy</a:t>
            </a:r>
            <a:r>
              <a:rPr lang="zh-CN" altLang="en-US" sz="2400"/>
              <a:t>格式定义的控制方程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def get_loss(</a:t>
            </a:r>
            <a:r>
              <a:rPr lang="zh-CN" altLang="en-US" sz="2400"/>
              <a:t>传入数据</a:t>
            </a:r>
            <a:r>
              <a:rPr lang="en-US" altLang="zh-CN" sz="2400"/>
              <a:t>)</a:t>
            </a:r>
            <a:endParaRPr lang="en-US" altLang="zh-CN" sz="2400"/>
          </a:p>
          <a:p>
            <a:pPr marL="0" indent="457200">
              <a:buNone/>
            </a:pPr>
            <a:r>
              <a:rPr lang="zh-CN" altLang="en-US" sz="2400"/>
              <a:t>计算最终的训练误差</a:t>
            </a:r>
            <a:endParaRPr lang="en-US" altLang="zh-CN" sz="2400"/>
          </a:p>
          <a:p>
            <a:pPr marL="0" indent="0">
              <a:buNone/>
            </a:pPr>
            <a:r>
              <a:rPr lang="zh-CN" altLang="en-US" sz="2400"/>
              <a:t>（</a:t>
            </a:r>
            <a:r>
              <a:rPr lang="zh-CN" altLang="en-US" sz="2400"/>
              <a:t>可选）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其他约束方程，如边界条件、初始</a:t>
            </a:r>
            <a:r>
              <a:rPr lang="zh-CN" altLang="en-US" sz="2400"/>
              <a:t>条件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116523"/>
            <a:ext cx="8229600" cy="1143000"/>
          </a:xfrm>
        </p:spPr>
        <p:txBody>
          <a:bodyPr/>
          <a:p>
            <a:r>
              <a:rPr lang="en-US" altLang="zh-CN"/>
              <a:t>NS</a:t>
            </a:r>
            <a:r>
              <a:rPr lang="zh-CN" altLang="en-US"/>
              <a:t>问题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078730"/>
          </a:xfrm>
        </p:spPr>
        <p:txBody>
          <a:bodyPr/>
          <a:p>
            <a:r>
              <a:rPr lang="zh-CN" altLang="en-US" sz="2000"/>
              <a:t>纳维-斯托克斯方程（英文名：Navier-Stokes equations），描述粘性不可压缩流体动量守恒的运动方程。</a:t>
            </a:r>
            <a:endParaRPr lang="zh-CN" altLang="en-US" sz="2000"/>
          </a:p>
          <a:p>
            <a:r>
              <a:rPr lang="zh-CN" altLang="en-US" sz="2000"/>
              <a:t>接下来的两个案例都是基于二维不可压缩的</a:t>
            </a:r>
            <a:r>
              <a:rPr lang="en-US" altLang="zh-CN" sz="2000"/>
              <a:t>NS</a:t>
            </a:r>
            <a:r>
              <a:rPr lang="zh-CN" altLang="en-US" sz="2000"/>
              <a:t>方程。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Taylor-Green</a:t>
            </a:r>
            <a:r>
              <a:rPr lang="zh-CN" altLang="en-US" sz="2000"/>
              <a:t>涡流</a:t>
            </a:r>
            <a:endParaRPr lang="zh-CN" altLang="en-US" sz="2000"/>
          </a:p>
          <a:p>
            <a:r>
              <a:rPr lang="zh-CN" altLang="en-US" sz="2000"/>
              <a:t>其解与</a:t>
            </a:r>
            <a:r>
              <a:rPr lang="zh-CN" altLang="en-US" sz="2000">
                <a:sym typeface="+mn-ea"/>
              </a:rPr>
              <a:t>二维不可压缩的</a:t>
            </a:r>
            <a:r>
              <a:rPr lang="en-US" altLang="zh-CN" sz="2000">
                <a:sym typeface="+mn-ea"/>
              </a:rPr>
              <a:t>NS</a:t>
            </a:r>
            <a:r>
              <a:rPr lang="zh-CN" altLang="en-US" sz="2000">
                <a:sym typeface="+mn-ea"/>
              </a:rPr>
              <a:t>方程相同，并且有解析</a:t>
            </a:r>
            <a:r>
              <a:rPr lang="zh-CN" altLang="en-US" sz="2000">
                <a:sym typeface="+mn-ea"/>
              </a:rPr>
              <a:t>解</a:t>
            </a:r>
            <a:endParaRPr lang="zh-CN" altLang="en-US" sz="2000">
              <a:sym typeface="+mn-ea"/>
            </a:endParaRPr>
          </a:p>
          <a:p>
            <a:endParaRPr lang="zh-CN" altLang="en-US" sz="2000">
              <a:sym typeface="+mn-ea"/>
            </a:endParaRPr>
          </a:p>
          <a:p>
            <a:r>
              <a:rPr lang="en-US" altLang="zh-CN" sz="2000">
                <a:sym typeface="+mn-ea"/>
              </a:rPr>
              <a:t>NS</a:t>
            </a:r>
            <a:r>
              <a:rPr lang="zh-CN" altLang="en-US" sz="2000">
                <a:sym typeface="+mn-ea"/>
              </a:rPr>
              <a:t>反问题</a:t>
            </a:r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采用给定数据反解</a:t>
            </a:r>
            <a:r>
              <a:rPr lang="en-US" altLang="zh-CN" sz="2000">
                <a:sym typeface="+mn-ea"/>
              </a:rPr>
              <a:t>NS</a:t>
            </a:r>
            <a:r>
              <a:rPr lang="zh-CN" altLang="en-US" sz="2000">
                <a:sym typeface="+mn-ea"/>
              </a:rPr>
              <a:t>方程中的不确定</a:t>
            </a:r>
            <a:r>
              <a:rPr lang="zh-CN" altLang="en-US" sz="2000">
                <a:sym typeface="+mn-ea"/>
              </a:rPr>
              <a:t>参数</a:t>
            </a:r>
            <a:endParaRPr lang="zh-CN" altLang="en-US" sz="20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7495" y="2061210"/>
            <a:ext cx="5962650" cy="2051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NS</a:t>
            </a:r>
            <a:r>
              <a:rPr lang="zh-CN" altLang="en-US"/>
              <a:t>正问题求解（</a:t>
            </a:r>
            <a:r>
              <a:rPr lang="en-US" altLang="zh-CN"/>
              <a:t>TGV</a:t>
            </a:r>
            <a:r>
              <a:rPr lang="zh-CN" altLang="en-US"/>
              <a:t>求解）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564765"/>
            <a:ext cx="5436235" cy="1870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3395" y="1807210"/>
            <a:ext cx="2457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控制方程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80380" y="1807210"/>
            <a:ext cx="2551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Re=1</a:t>
            </a:r>
            <a:r>
              <a:rPr lang="zh-CN" altLang="en-US"/>
              <a:t>时的解析</a:t>
            </a:r>
            <a:r>
              <a:rPr lang="zh-CN" altLang="en-US"/>
              <a:t>解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2997200"/>
            <a:ext cx="4330700" cy="112331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6299200" y="4119245"/>
            <a:ext cx="1270" cy="82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140200" y="5085080"/>
            <a:ext cx="457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用于生成验证集</a:t>
            </a:r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作为初始条件、边界条件的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标签</a:t>
            </a:r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NS</a:t>
            </a:r>
            <a:r>
              <a:rPr lang="zh-CN" altLang="en-US"/>
              <a:t>正问题求解</a:t>
            </a:r>
            <a:r>
              <a:rPr lang="en-US" altLang="zh-CN"/>
              <a:t>--</a:t>
            </a:r>
            <a:r>
              <a:rPr lang="zh-CN" altLang="en-US"/>
              <a:t>数据集构建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3060" y="1296670"/>
            <a:ext cx="8333740" cy="4829810"/>
          </a:xfrm>
        </p:spPr>
        <p:txBody>
          <a:bodyPr/>
          <a:p>
            <a:r>
              <a:rPr lang="zh-CN" altLang="en-US" sz="1600"/>
              <a:t>对于训练数据集：</a:t>
            </a:r>
            <a:endParaRPr lang="zh-CN" altLang="en-US" sz="1600"/>
          </a:p>
          <a:p>
            <a:pPr marL="457200" lvl="1" indent="0">
              <a:buNone/>
            </a:pPr>
            <a:r>
              <a:rPr lang="zh-CN" altLang="en-US" sz="1400"/>
              <a:t>使用</a:t>
            </a:r>
            <a:r>
              <a:rPr lang="en-US" altLang="zh-CN" sz="1400"/>
              <a:t>MindFlow</a:t>
            </a:r>
            <a:r>
              <a:rPr lang="zh-CN" altLang="en-US" sz="1400"/>
              <a:t>提供的接口进行</a:t>
            </a:r>
            <a:r>
              <a:rPr lang="zh-CN" altLang="en-US" sz="1400"/>
              <a:t>采样。</a:t>
            </a:r>
            <a:endParaRPr lang="zh-CN" altLang="en-US" sz="1400"/>
          </a:p>
          <a:p>
            <a:pPr marL="457200" lvl="1" indent="0">
              <a:buNone/>
            </a:pPr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5695" y="2061210"/>
            <a:ext cx="5810250" cy="2451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9795" y="4869180"/>
            <a:ext cx="6022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·</a:t>
            </a:r>
            <a:r>
              <a:rPr lang="zh-CN" altLang="en-US"/>
              <a:t>导入时间、空间</a:t>
            </a:r>
            <a:r>
              <a:rPr lang="zh-CN" altLang="en-US"/>
              <a:t>参数</a:t>
            </a:r>
            <a:endParaRPr lang="zh-CN" altLang="en-US"/>
          </a:p>
          <a:p>
            <a:r>
              <a:rPr lang="en-US" altLang="zh-CN"/>
              <a:t>·</a:t>
            </a:r>
            <a:r>
              <a:rPr lang="zh-CN" altLang="en-US"/>
              <a:t>生成时域和空间区域，并将其</a:t>
            </a:r>
            <a:r>
              <a:rPr lang="zh-CN" altLang="en-US"/>
              <a:t>结合</a:t>
            </a:r>
            <a:endParaRPr lang="zh-CN" altLang="en-US"/>
          </a:p>
          <a:p>
            <a:r>
              <a:rPr lang="en-US" altLang="zh-CN"/>
              <a:t>·</a:t>
            </a:r>
            <a:r>
              <a:rPr lang="zh-CN" altLang="en-US"/>
              <a:t>通过</a:t>
            </a:r>
            <a:r>
              <a:rPr lang="en-US" altLang="zh-CN"/>
              <a:t>Dataset</a:t>
            </a:r>
            <a:r>
              <a:rPr lang="zh-CN" altLang="en-US"/>
              <a:t>中的</a:t>
            </a:r>
            <a:r>
              <a:rPr lang="en-US" altLang="zh-CN"/>
              <a:t>geom_dict</a:t>
            </a:r>
            <a:r>
              <a:rPr lang="zh-CN" altLang="en-US"/>
              <a:t>进行</a:t>
            </a:r>
            <a:r>
              <a:rPr lang="zh-CN" altLang="en-US"/>
              <a:t>采样</a:t>
            </a:r>
            <a:endParaRPr lang="zh-CN" altLang="en-US"/>
          </a:p>
          <a:p>
            <a:r>
              <a:rPr lang="zh-CN" altLang="en-US"/>
              <a:t>因为可以通过解析解计算得到</a:t>
            </a:r>
            <a:r>
              <a:rPr lang="en-US" altLang="zh-CN"/>
              <a:t>label</a:t>
            </a:r>
            <a:r>
              <a:rPr lang="zh-CN" altLang="en-US"/>
              <a:t>，这里不需要引入</a:t>
            </a:r>
            <a:r>
              <a:rPr lang="en-US" altLang="zh-CN"/>
              <a:t>label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16523"/>
            <a:ext cx="8229600" cy="1143000"/>
          </a:xfrm>
        </p:spPr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正问题求解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数据集构建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01395"/>
            <a:ext cx="8229600" cy="5125085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1600"/>
              <a:t>对于验证数据集：</a:t>
            </a:r>
            <a:endParaRPr lang="zh-CN" altLang="en-US" sz="1600"/>
          </a:p>
          <a:p>
            <a:pPr algn="l">
              <a:buClrTx/>
              <a:buSzTx/>
              <a:buFontTx/>
            </a:pP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341120"/>
            <a:ext cx="5920105" cy="48875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703320" y="4149090"/>
            <a:ext cx="3173095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976745" y="3960495"/>
            <a:ext cx="1411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使用解析解生成验证</a:t>
            </a:r>
            <a:r>
              <a:rPr lang="zh-CN" altLang="en-US"/>
              <a:t>集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NS</a:t>
            </a:r>
            <a:r>
              <a:rPr lang="zh-CN" altLang="en-US">
                <a:sym typeface="+mn-ea"/>
              </a:rPr>
              <a:t>正问题求解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网络模型构建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844675"/>
            <a:ext cx="5067300" cy="176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460" y="4653280"/>
            <a:ext cx="5753100" cy="476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3935" y="2204720"/>
            <a:ext cx="2477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r>
              <a:rPr lang="zh-CN" altLang="en-US"/>
              <a:t>层</a:t>
            </a:r>
            <a:endParaRPr lang="zh-CN" altLang="en-US"/>
          </a:p>
          <a:p>
            <a:r>
              <a:rPr lang="zh-CN" altLang="en-US"/>
              <a:t>每层</a:t>
            </a:r>
            <a:r>
              <a:rPr lang="en-US" altLang="zh-CN"/>
              <a:t>128</a:t>
            </a:r>
            <a:r>
              <a:rPr lang="zh-CN" altLang="en-US"/>
              <a:t>个</a:t>
            </a:r>
            <a:r>
              <a:rPr lang="zh-CN" altLang="en-US"/>
              <a:t>神经元</a:t>
            </a:r>
            <a:endParaRPr lang="zh-CN" altLang="en-US"/>
          </a:p>
          <a:p>
            <a:r>
              <a:rPr lang="en-US" altLang="zh-CN"/>
              <a:t>tanh</a:t>
            </a:r>
            <a:r>
              <a:rPr lang="zh-CN" altLang="en-US"/>
              <a:t>激活</a:t>
            </a:r>
            <a:r>
              <a:rPr lang="zh-CN" altLang="en-US"/>
              <a:t>函数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51500" y="4437380"/>
            <a:ext cx="31965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Adam</a:t>
            </a:r>
            <a:r>
              <a:rPr lang="zh-CN" altLang="en-US"/>
              <a:t>优化器</a:t>
            </a:r>
            <a:endParaRPr lang="zh-CN" altLang="en-US"/>
          </a:p>
          <a:p>
            <a:r>
              <a:rPr lang="zh-CN" altLang="en-US"/>
              <a:t>（原论文采用的</a:t>
            </a:r>
            <a:r>
              <a:rPr lang="en-US" altLang="zh-CN"/>
              <a:t>L-BFGS</a:t>
            </a:r>
            <a:r>
              <a:rPr lang="zh-CN" altLang="en-US"/>
              <a:t>优化器</a:t>
            </a:r>
            <a:r>
              <a:rPr lang="zh-CN" altLang="en-US"/>
              <a:t>求解）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学习率为</a:t>
            </a:r>
            <a:r>
              <a:rPr lang="en-US" altLang="zh-CN"/>
              <a:t>0.001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PP_MARK_KEY" val="9b6e52e8-d78e-4610-be41-18e900ef11a0"/>
  <p:tag name="COMMONDATA" val="eyJoZGlkIjoiNmZiZjU4YmI2YTRkNGVjN2Y0MzhmZWE5YzlkNGE1Mm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3483</Words>
  <Application>WPS 演示</Application>
  <PresentationFormat/>
  <Paragraphs>245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基于Minspore Flow的PINNs正反问题求解</vt:lpstr>
      <vt:lpstr>内容概要</vt:lpstr>
      <vt:lpstr>MindFlow PINNs求解问题的框架简述</vt:lpstr>
      <vt:lpstr>MindFlow PINNs求解问题的框架简述</vt:lpstr>
      <vt:lpstr>NS问题介绍</vt:lpstr>
      <vt:lpstr>NS正问题求解（TGV求解）</vt:lpstr>
      <vt:lpstr>NS正问题求解--数据集构建</vt:lpstr>
      <vt:lpstr>NS正问题求解--数据集构建</vt:lpstr>
      <vt:lpstr>NS正问题求解--网络模型构建</vt:lpstr>
      <vt:lpstr>NS正问题求解--问题模型构建</vt:lpstr>
      <vt:lpstr>NS正问题求解--问题模型构建</vt:lpstr>
      <vt:lpstr>NS正问题求解--编程范式及训练</vt:lpstr>
      <vt:lpstr>NS正问题求解--训练结果</vt:lpstr>
      <vt:lpstr>NS反问题求解</vt:lpstr>
      <vt:lpstr>NS反问题求解--数据集构建</vt:lpstr>
      <vt:lpstr>NS反问题求解--网络模型构建</vt:lpstr>
      <vt:lpstr>NS反问题求解--问题模型构建</vt:lpstr>
      <vt:lpstr>补充：一些底层代码逻辑</vt:lpstr>
      <vt:lpstr>NS反问题求解--问题模型构建</vt:lpstr>
      <vt:lpstr>NS反问题求解--问题模型构建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基于Minspore Flow的PINNs正反问题求解</dc:title>
  <dc:creator>雷译翔</dc:creator>
  <cp:lastModifiedBy>darknight</cp:lastModifiedBy>
  <cp:revision>79</cp:revision>
  <dcterms:created xsi:type="dcterms:W3CDTF">2023-04-22T03:27:00Z</dcterms:created>
  <dcterms:modified xsi:type="dcterms:W3CDTF">2023-04-23T11:29:38Z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1E01B1DCE84048208AD17CB6F5843B31_12</vt:lpwstr>
  </property>
</Properties>
</file>