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52" r:id="rId2"/>
  </p:sldMasterIdLst>
  <p:notesMasterIdLst>
    <p:notesMasterId r:id="rId21"/>
  </p:notesMasterIdLst>
  <p:sldIdLst>
    <p:sldId id="434" r:id="rId3"/>
    <p:sldId id="505" r:id="rId4"/>
    <p:sldId id="876" r:id="rId5"/>
    <p:sldId id="877" r:id="rId6"/>
    <p:sldId id="878" r:id="rId7"/>
    <p:sldId id="879" r:id="rId8"/>
    <p:sldId id="880" r:id="rId9"/>
    <p:sldId id="881" r:id="rId10"/>
    <p:sldId id="882" r:id="rId11"/>
    <p:sldId id="883" r:id="rId12"/>
    <p:sldId id="884" r:id="rId13"/>
    <p:sldId id="885" r:id="rId14"/>
    <p:sldId id="886" r:id="rId15"/>
    <p:sldId id="887" r:id="rId16"/>
    <p:sldId id="888" r:id="rId17"/>
    <p:sldId id="889" r:id="rId18"/>
    <p:sldId id="890" r:id="rId19"/>
    <p:sldId id="742" r:id="rId20"/>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659C"/>
    <a:srgbClr val="4181C8"/>
    <a:srgbClr val="09A1FF"/>
    <a:srgbClr val="20629F"/>
    <a:srgbClr val="005699"/>
    <a:srgbClr val="3EACDF"/>
    <a:srgbClr val="0075BB"/>
    <a:srgbClr val="CDDEEB"/>
    <a:srgbClr val="E7E7E7"/>
    <a:srgbClr val="0734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B344D84-9AFB-497E-A393-DC336BA19D2E}" styleName="中度样式 3 - 强调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4C1A8A3-306A-4EB7-A6B1-4F7E0EB9C5D6}" styleName="中度样式 3 - 强调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952" y="5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3264E4-53A3-4F7C-8B3E-6A67B43EB240}" type="datetimeFigureOut">
              <a:rPr lang="zh-CN" altLang="en-US" smtClean="0"/>
              <a:t>2023/5/30</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1EE39E-CA4C-4F96-A80C-DC7C4173A55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523160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2828629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807911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3326263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174461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3941904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470863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2274271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1840215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182882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1937643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953007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2783456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224428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96528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19513855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37725" r="54755" b="38748"/>
          <a:stretch>
            <a:fillRect/>
          </a:stretch>
        </p:blipFill>
        <p:spPr>
          <a:xfrm>
            <a:off x="6705188" y="87007"/>
            <a:ext cx="2322314" cy="905232"/>
          </a:xfrm>
          <a:prstGeom prst="rect">
            <a:avLst/>
          </a:prstGeom>
        </p:spPr>
      </p:pic>
      <p:cxnSp>
        <p:nvCxnSpPr>
          <p:cNvPr id="7" name="直接连接符 6"/>
          <p:cNvCxnSpPr/>
          <p:nvPr userDrawn="1"/>
        </p:nvCxnSpPr>
        <p:spPr bwMode="auto">
          <a:xfrm>
            <a:off x="171450" y="828718"/>
            <a:ext cx="6443663" cy="0"/>
          </a:xfrm>
          <a:prstGeom prst="line">
            <a:avLst/>
          </a:prstGeom>
          <a:solidFill>
            <a:schemeClr val="accent1"/>
          </a:solidFill>
          <a:ln w="19050" cap="flat" cmpd="sng" algn="ctr">
            <a:solidFill>
              <a:srgbClr val="00467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37725" r="54755" b="38748"/>
          <a:stretch>
            <a:fillRect/>
          </a:stretch>
        </p:blipFill>
        <p:spPr>
          <a:xfrm>
            <a:off x="6705188" y="87007"/>
            <a:ext cx="2322314" cy="90523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7" name="矩形 6"/>
          <p:cNvSpPr/>
          <p:nvPr userDrawn="1"/>
        </p:nvSpPr>
        <p:spPr>
          <a:xfrm>
            <a:off x="2228850" y="2492944"/>
            <a:ext cx="6915151" cy="4365057"/>
          </a:xfrm>
          <a:prstGeom prst="rect">
            <a:avLst/>
          </a:prstGeom>
          <a:blipFill dpi="0" rotWithShape="1">
            <a:blip r:embed="rId2">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3" name="Picture 4"/>
          <p:cNvPicPr>
            <a:picLocks noChangeAspect="1" noChangeArrowheads="1"/>
          </p:cNvPicPr>
          <p:nvPr userDrawn="1"/>
        </p:nvPicPr>
        <p:blipFill>
          <a:blip r:embed="rId2">
            <a:duotone>
              <a:prstClr val="black"/>
              <a:schemeClr val="accent5">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6494" r="23326" b="24977"/>
          <a:stretch>
            <a:fillRect/>
          </a:stretch>
        </p:blipFill>
        <p:spPr bwMode="auto">
          <a:xfrm>
            <a:off x="6003926" y="4075115"/>
            <a:ext cx="3140075" cy="278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4025825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C82C926-329E-43DE-A990-3A07A2A534C7}" type="datetimeFigureOut">
              <a:rPr kumimoji="0" lang="zh-CN" altLang="en-US" sz="114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t>2023/5/30</a:t>
            </a:fld>
            <a:endParaRPr kumimoji="0" lang="zh-CN" altLang="en-US" sz="114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4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B1C3CEF-B625-4558-9E75-934060632C1B}" type="slidenum">
              <a:rPr kumimoji="0" lang="zh-CN" altLang="en-US" sz="114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t>‹#›</a:t>
            </a:fld>
            <a:endParaRPr kumimoji="0" lang="zh-CN" altLang="en-US" sz="114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Iphone 6 floatin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498" cy="6858353"/>
          </a:xfrm>
          <a:prstGeom prst="rect">
            <a:avLst/>
          </a:prstGeom>
        </p:spPr>
      </p:pic>
      <p:sp>
        <p:nvSpPr>
          <p:cNvPr id="3" name="矩形 2"/>
          <p:cNvSpPr/>
          <p:nvPr userDrawn="1"/>
        </p:nvSpPr>
        <p:spPr>
          <a:xfrm>
            <a:off x="0" y="0"/>
            <a:ext cx="9144000" cy="6858353"/>
          </a:xfrm>
          <a:prstGeom prst="rect">
            <a:avLst/>
          </a:prstGeom>
          <a:solidFill>
            <a:srgbClr val="FFFFF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8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p:nvPr>
        </p:nvSpPr>
        <p:spPr bwMode="auto">
          <a:xfrm>
            <a:off x="628650" y="365144"/>
            <a:ext cx="7886700" cy="1325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t>单击此处编辑母版标题样式</a:t>
            </a:r>
          </a:p>
        </p:txBody>
      </p:sp>
      <p:sp>
        <p:nvSpPr>
          <p:cNvPr id="1027" name="文本占位符 2"/>
          <p:cNvSpPr>
            <a:spLocks noGrp="1" noChangeArrowheads="1"/>
          </p:cNvSpPr>
          <p:nvPr>
            <p:ph type="body" idx="1"/>
          </p:nvPr>
        </p:nvSpPr>
        <p:spPr bwMode="auto">
          <a:xfrm>
            <a:off x="628650" y="1825719"/>
            <a:ext cx="7886700" cy="435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t>单击此处编辑母版文本样式</a:t>
            </a:r>
          </a:p>
          <a:p>
            <a:pPr lvl="1"/>
            <a:r>
              <a:rPr lang="zh-CN"/>
              <a:t>第二级</a:t>
            </a:r>
          </a:p>
          <a:p>
            <a:pPr lvl="2"/>
            <a:r>
              <a:rPr lang="zh-CN"/>
              <a:t>第三级</a:t>
            </a:r>
          </a:p>
          <a:p>
            <a:pPr lvl="3"/>
            <a:r>
              <a:rPr lang="zh-CN"/>
              <a:t>第四级</a:t>
            </a:r>
          </a:p>
          <a:p>
            <a:pPr lvl="4"/>
            <a:r>
              <a:rPr lang="zh-CN"/>
              <a:t>第五级</a:t>
            </a:r>
          </a:p>
        </p:txBody>
      </p:sp>
      <p:sp>
        <p:nvSpPr>
          <p:cNvPr id="1028" name="日期占位符 3"/>
          <p:cNvSpPr>
            <a:spLocks noGrp="1" noChangeArrowheads="1"/>
          </p:cNvSpPr>
          <p:nvPr>
            <p:ph type="dt" sz="half" idx="2"/>
          </p:nvPr>
        </p:nvSpPr>
        <p:spPr bwMode="auto">
          <a:xfrm>
            <a:off x="628650" y="6356677"/>
            <a:ext cx="2057400" cy="365144"/>
          </a:xfrm>
          <a:prstGeom prst="rect">
            <a:avLst/>
          </a:prstGeom>
          <a:noFill/>
          <a:ln>
            <a:noFill/>
          </a:ln>
        </p:spPr>
        <p:txBody>
          <a:bodyPr vert="horz" wrap="square" lIns="91440" tIns="45720" rIns="91440" bIns="45720" numCol="1" anchor="ctr" anchorCtr="0" compatLnSpc="1"/>
          <a:lstStyle>
            <a:lvl1pPr eaLnBrk="1" hangingPunct="1">
              <a:buFont typeface="Arial" panose="020B0604020202020204" pitchFamily="34" charset="0"/>
              <a:buNone/>
              <a:defRPr sz="1200">
                <a:solidFill>
                  <a:srgbClr val="898989"/>
                </a:solidFill>
              </a:defRPr>
            </a:lvl1pPr>
          </a:lstStyle>
          <a:p>
            <a:fld id="{894B06B0-B032-4DD0-9D1E-D403277F750F}" type="datetimeFigureOut">
              <a:rPr lang="zh-CN" altLang="en-US" smtClean="0"/>
              <a:t>2023/5/30</a:t>
            </a:fld>
            <a:endParaRPr lang="zh-CN" altLang="en-US"/>
          </a:p>
        </p:txBody>
      </p:sp>
      <p:sp>
        <p:nvSpPr>
          <p:cNvPr id="1029" name="页脚占位符 4"/>
          <p:cNvSpPr>
            <a:spLocks noGrp="1" noChangeArrowheads="1"/>
          </p:cNvSpPr>
          <p:nvPr>
            <p:ph type="ftr" sz="quarter" idx="3"/>
          </p:nvPr>
        </p:nvSpPr>
        <p:spPr bwMode="auto">
          <a:xfrm>
            <a:off x="3028950" y="6356677"/>
            <a:ext cx="3086100" cy="365144"/>
          </a:xfrm>
          <a:prstGeom prst="rect">
            <a:avLst/>
          </a:prstGeom>
          <a:noFill/>
          <a:ln>
            <a:noFill/>
          </a:ln>
        </p:spPr>
        <p:txBody>
          <a:bodyPr vert="horz" wrap="square" lIns="91440" tIns="45720" rIns="91440" bIns="45720" numCol="1" anchor="ctr" anchorCtr="0" compatLnSpc="1"/>
          <a:lstStyle>
            <a:lvl1pPr algn="ctr" eaLnBrk="1" hangingPunct="1">
              <a:buFont typeface="Arial" panose="020B0604020202020204" pitchFamily="34" charset="0"/>
              <a:buNone/>
              <a:defRPr sz="1200">
                <a:solidFill>
                  <a:srgbClr val="898989"/>
                </a:solidFill>
              </a:defRPr>
            </a:lvl1pPr>
          </a:lstStyle>
          <a:p>
            <a:endParaRPr lang="zh-CN" altLang="en-US"/>
          </a:p>
        </p:txBody>
      </p:sp>
      <p:sp>
        <p:nvSpPr>
          <p:cNvPr id="1030" name="灯片编号占位符 5"/>
          <p:cNvSpPr>
            <a:spLocks noGrp="1" noChangeArrowheads="1"/>
          </p:cNvSpPr>
          <p:nvPr>
            <p:ph type="sldNum" sz="quarter" idx="4"/>
          </p:nvPr>
        </p:nvSpPr>
        <p:spPr bwMode="auto">
          <a:xfrm>
            <a:off x="6457950" y="6356677"/>
            <a:ext cx="2057400" cy="365144"/>
          </a:xfrm>
          <a:prstGeom prst="rect">
            <a:avLst/>
          </a:prstGeom>
          <a:noFill/>
          <a:ln>
            <a:noFill/>
          </a:ln>
        </p:spPr>
        <p:txBody>
          <a:bodyPr vert="horz" wrap="square" lIns="91440" tIns="45720" rIns="91440" bIns="45720" numCol="1" anchor="ctr" anchorCtr="0" compatLnSpc="1"/>
          <a:lstStyle>
            <a:lvl1pPr algn="r" eaLnBrk="1" hangingPunct="1">
              <a:buFont typeface="Arial" panose="020B0604020202020204" pitchFamily="34" charset="0"/>
              <a:buNone/>
              <a:defRPr sz="1200">
                <a:solidFill>
                  <a:srgbClr val="898989"/>
                </a:solidFill>
              </a:defRPr>
            </a:lvl1pPr>
          </a:lstStyle>
          <a:p>
            <a:fld id="{F5B6FF96-A938-49B8-B295-396BB17957DD}"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Lst>
  <p:txStyles>
    <p:titleStyle>
      <a:lvl1pPr algn="l" rtl="0" eaLnBrk="1" fontAlgn="base" hangingPunct="1">
        <a:lnSpc>
          <a:spcPct val="90000"/>
        </a:lnSpc>
        <a:spcBef>
          <a:spcPct val="0"/>
        </a:spcBef>
        <a:spcAft>
          <a:spcPct val="0"/>
        </a:spcAft>
        <a:defRPr sz="44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5pPr>
      <a:lvl6pPr marL="2515235" indent="-228600" algn="l" rtl="0" eaLnBrk="1" fontAlgn="base" hangingPunct="1">
        <a:lnSpc>
          <a:spcPct val="90000"/>
        </a:lnSpc>
        <a:spcBef>
          <a:spcPts val="500"/>
        </a:spcBef>
        <a:spcAft>
          <a:spcPct val="0"/>
        </a:spcAft>
        <a:buFont typeface="Arial" panose="020B0604020202020204" pitchFamily="34" charset="0"/>
        <a:buChar char="•"/>
        <a:defRPr>
          <a:solidFill>
            <a:schemeClr val="tx1"/>
          </a:solidFill>
          <a:latin typeface="+mn-lt"/>
          <a:ea typeface="+mn-ea"/>
        </a:defRPr>
      </a:lvl6pPr>
      <a:lvl7pPr marL="2972435" indent="-228600" algn="l" rtl="0" eaLnBrk="1" fontAlgn="base" hangingPunct="1">
        <a:lnSpc>
          <a:spcPct val="90000"/>
        </a:lnSpc>
        <a:spcBef>
          <a:spcPts val="500"/>
        </a:spcBef>
        <a:spcAft>
          <a:spcPct val="0"/>
        </a:spcAft>
        <a:buFont typeface="Arial" panose="020B0604020202020204" pitchFamily="34" charset="0"/>
        <a:buChar char="•"/>
        <a:defRPr>
          <a:solidFill>
            <a:schemeClr val="tx1"/>
          </a:solidFill>
          <a:latin typeface="+mn-lt"/>
          <a:ea typeface="+mn-ea"/>
        </a:defRPr>
      </a:lvl7pPr>
      <a:lvl8pPr marL="3429635" indent="-228600" algn="l" rtl="0" eaLnBrk="1" fontAlgn="base" hangingPunct="1">
        <a:lnSpc>
          <a:spcPct val="90000"/>
        </a:lnSpc>
        <a:spcBef>
          <a:spcPts val="500"/>
        </a:spcBef>
        <a:spcAft>
          <a:spcPct val="0"/>
        </a:spcAft>
        <a:buFont typeface="Arial" panose="020B0604020202020204" pitchFamily="34" charset="0"/>
        <a:buChar char="•"/>
        <a:defRPr>
          <a:solidFill>
            <a:schemeClr val="tx1"/>
          </a:solidFill>
          <a:latin typeface="+mn-lt"/>
          <a:ea typeface="+mn-ea"/>
        </a:defRPr>
      </a:lvl8pPr>
      <a:lvl9pPr marL="3886835" indent="-228600" algn="l" rtl="0" eaLnBrk="1" fontAlgn="base" hangingPunct="1">
        <a:lnSpc>
          <a:spcPct val="90000"/>
        </a:lnSpc>
        <a:spcBef>
          <a:spcPts val="500"/>
        </a:spcBef>
        <a:spcAft>
          <a:spcPct val="0"/>
        </a:spcAft>
        <a:buFont typeface="Arial" panose="020B0604020202020204"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792" y="365799"/>
            <a:ext cx="7886418" cy="1324704"/>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792" y="1825984"/>
            <a:ext cx="7886418" cy="4351953"/>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792" y="6357074"/>
            <a:ext cx="2056835" cy="364294"/>
          </a:xfrm>
          <a:prstGeom prst="rect">
            <a:avLst/>
          </a:prstGeom>
        </p:spPr>
        <p:txBody>
          <a:bodyPr vert="horz" lIns="91440" tIns="45720" rIns="91440" bIns="45720" rtlCol="0" anchor="ctr"/>
          <a:lstStyle>
            <a:lvl1pPr algn="l">
              <a:defRPr sz="114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29D235F7-D91D-48E1-AEFC-AC9CD0E06714}" type="datetimeFigureOut">
              <a:rPr kumimoji="0" lang="zh-CN" altLang="en-US" sz="114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t>2023/5/30</a:t>
            </a:fld>
            <a:endParaRPr kumimoji="0" lang="zh-CN" altLang="en-US" sz="114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p:cNvSpPr>
            <a:spLocks noGrp="1"/>
          </p:cNvSpPr>
          <p:nvPr>
            <p:ph type="ftr" sz="quarter" idx="3"/>
          </p:nvPr>
        </p:nvSpPr>
        <p:spPr>
          <a:xfrm>
            <a:off x="3028810" y="6357074"/>
            <a:ext cx="3086382" cy="364294"/>
          </a:xfrm>
          <a:prstGeom prst="rect">
            <a:avLst/>
          </a:prstGeom>
        </p:spPr>
        <p:txBody>
          <a:bodyPr vert="horz" lIns="91440" tIns="45720" rIns="91440" bIns="45720" rtlCol="0" anchor="ctr"/>
          <a:lstStyle>
            <a:lvl1pPr algn="ctr">
              <a:defRPr sz="114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4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p:cNvSpPr>
            <a:spLocks noGrp="1"/>
          </p:cNvSpPr>
          <p:nvPr>
            <p:ph type="sldNum" sz="quarter" idx="4"/>
          </p:nvPr>
        </p:nvSpPr>
        <p:spPr>
          <a:xfrm>
            <a:off x="6458375" y="6357074"/>
            <a:ext cx="2056835" cy="364294"/>
          </a:xfrm>
          <a:prstGeom prst="rect">
            <a:avLst/>
          </a:prstGeom>
        </p:spPr>
        <p:txBody>
          <a:bodyPr vert="horz" lIns="91440" tIns="45720" rIns="91440" bIns="45720" rtlCol="0" anchor="ctr"/>
          <a:lstStyle>
            <a:lvl1pPr algn="r">
              <a:defRPr sz="114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3F42A982-3A61-4A3F-9BF9-00E23E2A1567}" type="slidenum">
              <a:rPr kumimoji="0" lang="zh-CN" altLang="en-US" sz="114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t>‹#›</a:t>
            </a:fld>
            <a:endParaRPr kumimoji="0" lang="zh-CN" altLang="en-US" sz="114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Lst>
  <p:txStyles>
    <p:titleStyle>
      <a:lvl1pPr algn="l" defTabSz="866775" rtl="0" eaLnBrk="1" latinLnBrk="0" hangingPunct="1">
        <a:lnSpc>
          <a:spcPct val="90000"/>
        </a:lnSpc>
        <a:spcBef>
          <a:spcPct val="0"/>
        </a:spcBef>
        <a:buNone/>
        <a:defRPr sz="4175"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310"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83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820"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1595"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46.emf"/><Relationship Id="rId13" Type="http://schemas.openxmlformats.org/officeDocument/2006/relationships/image" Target="../media/image57.png"/><Relationship Id="rId3" Type="http://schemas.openxmlformats.org/officeDocument/2006/relationships/image" Target="../media/image7.png"/><Relationship Id="rId7" Type="http://schemas.openxmlformats.org/officeDocument/2006/relationships/image" Target="../media/image45.emf"/><Relationship Id="rId12" Type="http://schemas.openxmlformats.org/officeDocument/2006/relationships/image" Target="../media/image50.emf"/><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4.emf"/><Relationship Id="rId11" Type="http://schemas.openxmlformats.org/officeDocument/2006/relationships/image" Target="../media/image49.emf"/><Relationship Id="rId5" Type="http://schemas.openxmlformats.org/officeDocument/2006/relationships/image" Target="../media/image43.emf"/><Relationship Id="rId15" Type="http://schemas.openxmlformats.org/officeDocument/2006/relationships/image" Target="../media/image79.png"/><Relationship Id="rId10" Type="http://schemas.openxmlformats.org/officeDocument/2006/relationships/image" Target="../media/image48.emf"/><Relationship Id="rId4" Type="http://schemas.openxmlformats.org/officeDocument/2006/relationships/image" Target="../media/image42.emf"/><Relationship Id="rId9" Type="http://schemas.openxmlformats.org/officeDocument/2006/relationships/image" Target="../media/image47.emf"/><Relationship Id="rId14" Type="http://schemas.openxmlformats.org/officeDocument/2006/relationships/image" Target="../media/image78.png"/></Relationships>
</file>

<file path=ppt/slides/_rels/slide11.xml.rels><?xml version="1.0" encoding="UTF-8" standalone="yes"?>
<Relationships xmlns="http://schemas.openxmlformats.org/package/2006/relationships"><Relationship Id="rId13" Type="http://schemas.microsoft.com/office/2007/relationships/media" Target="../media/media8.mp4"/><Relationship Id="rId18" Type="http://schemas.openxmlformats.org/officeDocument/2006/relationships/video" Target="../media/media10.mp4"/><Relationship Id="rId26" Type="http://schemas.openxmlformats.org/officeDocument/2006/relationships/image" Target="../media/image55.png"/><Relationship Id="rId3" Type="http://schemas.microsoft.com/office/2007/relationships/media" Target="../media/media3.mp4"/><Relationship Id="rId21" Type="http://schemas.openxmlformats.org/officeDocument/2006/relationships/image" Target="../media/image7.png"/><Relationship Id="rId7" Type="http://schemas.microsoft.com/office/2007/relationships/media" Target="../media/media5.mp4"/><Relationship Id="rId12" Type="http://schemas.openxmlformats.org/officeDocument/2006/relationships/video" Target="../media/media7.mp4"/><Relationship Id="rId17" Type="http://schemas.microsoft.com/office/2007/relationships/media" Target="../media/media10.mp4"/><Relationship Id="rId25" Type="http://schemas.openxmlformats.org/officeDocument/2006/relationships/image" Target="../media/image54.png"/><Relationship Id="rId33" Type="http://schemas.openxmlformats.org/officeDocument/2006/relationships/image" Target="../media/image79.png"/><Relationship Id="rId2" Type="http://schemas.openxmlformats.org/officeDocument/2006/relationships/video" Target="../media/media2.mp4"/><Relationship Id="rId16" Type="http://schemas.openxmlformats.org/officeDocument/2006/relationships/video" Target="../media/media9.mp4"/><Relationship Id="rId20" Type="http://schemas.openxmlformats.org/officeDocument/2006/relationships/notesSlide" Target="../notesSlides/notesSlide11.xml"/><Relationship Id="rId29" Type="http://schemas.openxmlformats.org/officeDocument/2006/relationships/image" Target="../media/image59.png"/><Relationship Id="rId1" Type="http://schemas.microsoft.com/office/2007/relationships/media" Target="../media/media2.mp4"/><Relationship Id="rId6" Type="http://schemas.openxmlformats.org/officeDocument/2006/relationships/video" Target="../media/media4.mp4"/><Relationship Id="rId11" Type="http://schemas.microsoft.com/office/2007/relationships/media" Target="../media/media7.mp4"/><Relationship Id="rId24" Type="http://schemas.openxmlformats.org/officeDocument/2006/relationships/image" Target="../media/image53.png"/><Relationship Id="rId32" Type="http://schemas.openxmlformats.org/officeDocument/2006/relationships/image" Target="../media/image78.png"/><Relationship Id="rId5" Type="http://schemas.microsoft.com/office/2007/relationships/media" Target="../media/media4.mp4"/><Relationship Id="rId15" Type="http://schemas.microsoft.com/office/2007/relationships/media" Target="../media/media9.mp4"/><Relationship Id="rId23" Type="http://schemas.openxmlformats.org/officeDocument/2006/relationships/image" Target="../media/image52.png"/><Relationship Id="rId28" Type="http://schemas.openxmlformats.org/officeDocument/2006/relationships/image" Target="../media/image58.png"/><Relationship Id="rId10" Type="http://schemas.openxmlformats.org/officeDocument/2006/relationships/video" Target="../media/media6.mp4"/><Relationship Id="rId19" Type="http://schemas.openxmlformats.org/officeDocument/2006/relationships/slideLayout" Target="../slideLayouts/slideLayout3.xml"/><Relationship Id="rId31" Type="http://schemas.openxmlformats.org/officeDocument/2006/relationships/image" Target="../media/image67.png"/><Relationship Id="rId4" Type="http://schemas.openxmlformats.org/officeDocument/2006/relationships/video" Target="../media/media3.mp4"/><Relationship Id="rId9" Type="http://schemas.microsoft.com/office/2007/relationships/media" Target="../media/media6.mp4"/><Relationship Id="rId14" Type="http://schemas.openxmlformats.org/officeDocument/2006/relationships/video" Target="../media/media8.mp4"/><Relationship Id="rId22" Type="http://schemas.openxmlformats.org/officeDocument/2006/relationships/image" Target="../media/image51.png"/><Relationship Id="rId27" Type="http://schemas.openxmlformats.org/officeDocument/2006/relationships/image" Target="../media/image56.png"/><Relationship Id="rId30" Type="http://schemas.openxmlformats.org/officeDocument/2006/relationships/image" Target="../media/image60.png"/><Relationship Id="rId8" Type="http://schemas.openxmlformats.org/officeDocument/2006/relationships/video" Target="../media/media5.mp4"/></Relationships>
</file>

<file path=ppt/slides/_rels/slide12.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7.png"/><Relationship Id="rId7" Type="http://schemas.openxmlformats.org/officeDocument/2006/relationships/image" Target="../media/image30.emf"/><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61.emf"/><Relationship Id="rId9" Type="http://schemas.openxmlformats.org/officeDocument/2006/relationships/image" Target="../media/image32.emf"/></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69.png"/><Relationship Id="rId4"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xml"/><Relationship Id="rId5" Type="http://schemas.openxmlformats.org/officeDocument/2006/relationships/image" Target="../media/image76.png"/><Relationship Id="rId4" Type="http://schemas.openxmlformats.org/officeDocument/2006/relationships/image" Target="../media/image7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3.xml"/><Relationship Id="rId7" Type="http://schemas.openxmlformats.org/officeDocument/2006/relationships/image" Target="../media/image15.png"/><Relationship Id="rId12" Type="http://schemas.openxmlformats.org/officeDocument/2006/relationships/image" Target="../media/image20.jpe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4.jpeg"/><Relationship Id="rId11" Type="http://schemas.openxmlformats.org/officeDocument/2006/relationships/image" Target="../media/image19.png"/><Relationship Id="rId5" Type="http://schemas.openxmlformats.org/officeDocument/2006/relationships/image" Target="../media/image7.png"/><Relationship Id="rId10" Type="http://schemas.openxmlformats.org/officeDocument/2006/relationships/image" Target="../media/image18.png"/><Relationship Id="rId4" Type="http://schemas.openxmlformats.org/officeDocument/2006/relationships/notesSlide" Target="../notesSlides/notesSlide4.xml"/><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g"/></Relationships>
</file>

<file path=ppt/slides/_rels/slide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7.png"/><Relationship Id="rId7" Type="http://schemas.openxmlformats.org/officeDocument/2006/relationships/image" Target="../media/image26.jpeg"/><Relationship Id="rId12"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5.jpe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28.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9.emf"/><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7.png"/><Relationship Id="rId7" Type="http://schemas.openxmlformats.org/officeDocument/2006/relationships/image" Target="../media/image33.em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 Id="rId9" Type="http://schemas.openxmlformats.org/officeDocument/2006/relationships/image" Target="../media/image35.jpeg"/></Relationships>
</file>

<file path=ppt/slides/_rels/slide9.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7.png"/><Relationship Id="rId7" Type="http://schemas.openxmlformats.org/officeDocument/2006/relationships/image" Target="../media/image39.emf"/><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7" name="文本框 4"/>
          <p:cNvSpPr txBox="1">
            <a:spLocks noChangeArrowheads="1"/>
          </p:cNvSpPr>
          <p:nvPr/>
        </p:nvSpPr>
        <p:spPr bwMode="auto">
          <a:xfrm>
            <a:off x="0" y="1982450"/>
            <a:ext cx="9143999" cy="1569660"/>
          </a:xfrm>
          <a:prstGeom prst="rect">
            <a:avLst/>
          </a:prstGeom>
          <a:solidFill>
            <a:srgbClr val="005699">
              <a:alpha val="23000"/>
            </a:srgbClr>
          </a:solidFill>
          <a:ln>
            <a:noFill/>
          </a:ln>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zh-CN" altLang="en-US" sz="4800" b="1" dirty="0">
                <a:latin typeface="黑体" panose="02010609060101010101" pitchFamily="49" charset="-122"/>
                <a:ea typeface="黑体" panose="02010609060101010101" pitchFamily="49" charset="-122"/>
                <a:cs typeface="+mj-ea"/>
                <a:sym typeface="+mn-ea"/>
              </a:rPr>
              <a:t>基于混合深度神经网络实现</a:t>
            </a:r>
            <a:endParaRPr lang="en-US" altLang="zh-CN" sz="4800" b="1" dirty="0">
              <a:latin typeface="黑体" panose="02010609060101010101" pitchFamily="49" charset="-122"/>
              <a:ea typeface="黑体" panose="02010609060101010101" pitchFamily="49" charset="-122"/>
              <a:cs typeface="+mj-ea"/>
              <a:sym typeface="+mn-ea"/>
            </a:endParaRPr>
          </a:p>
          <a:p>
            <a:pPr algn="ctr">
              <a:lnSpc>
                <a:spcPct val="100000"/>
              </a:lnSpc>
              <a:spcBef>
                <a:spcPct val="0"/>
              </a:spcBef>
              <a:buNone/>
            </a:pPr>
            <a:r>
              <a:rPr lang="zh-CN" altLang="en-US" sz="4800" b="1" dirty="0">
                <a:latin typeface="黑体" panose="02010609060101010101" pitchFamily="49" charset="-122"/>
                <a:ea typeface="黑体" panose="02010609060101010101" pitchFamily="49" charset="-122"/>
                <a:cs typeface="+mj-ea"/>
                <a:sym typeface="+mn-ea"/>
              </a:rPr>
              <a:t>跨声速抖振非定常流场预测</a:t>
            </a:r>
          </a:p>
        </p:txBody>
      </p:sp>
      <p:sp>
        <p:nvSpPr>
          <p:cNvPr id="7" name="副标题 2">
            <a:extLst>
              <a:ext uri="{FF2B5EF4-FFF2-40B4-BE49-F238E27FC236}">
                <a16:creationId xmlns:a16="http://schemas.microsoft.com/office/drawing/2014/main" id="{D746A31F-29A0-4C0B-BF45-932813F65F24}"/>
              </a:ext>
            </a:extLst>
          </p:cNvPr>
          <p:cNvSpPr txBox="1">
            <a:spLocks/>
          </p:cNvSpPr>
          <p:nvPr/>
        </p:nvSpPr>
        <p:spPr>
          <a:xfrm>
            <a:off x="1816480" y="4499975"/>
            <a:ext cx="5859399" cy="85611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zh-CN" altLang="en-US" sz="1600" b="1" dirty="0">
                <a:latin typeface="楷体" panose="02010609060101010101" pitchFamily="49" charset="-122"/>
                <a:ea typeface="楷体" panose="02010609060101010101" pitchFamily="49" charset="-122"/>
              </a:rPr>
              <a:t>分享人： 刘子扬</a:t>
            </a:r>
            <a:endParaRPr lang="en-US" altLang="zh-CN" sz="1600" b="1" dirty="0">
              <a:latin typeface="楷体" panose="02010609060101010101" pitchFamily="49" charset="-122"/>
              <a:ea typeface="楷体" panose="02010609060101010101" pitchFamily="49" charset="-122"/>
            </a:endParaRPr>
          </a:p>
          <a:p>
            <a:pPr marL="0" indent="0" algn="ctr">
              <a:lnSpc>
                <a:spcPct val="150000"/>
              </a:lnSpc>
              <a:buNone/>
            </a:pPr>
            <a:r>
              <a:rPr lang="zh-CN" altLang="en-US" sz="1600" b="1" dirty="0">
                <a:latin typeface="Times New Roman" panose="02020603050405020304" pitchFamily="18" charset="0"/>
                <a:ea typeface="楷体" panose="02010609060101010101" pitchFamily="49" charset="-122"/>
                <a:cs typeface="Times New Roman" panose="02020603050405020304" pitchFamily="18" charset="0"/>
              </a:rPr>
              <a:t>合作者：华为</a:t>
            </a:r>
            <a:r>
              <a:rPr lang="en-US" altLang="zh-CN" sz="1600" b="1" dirty="0">
                <a:latin typeface="Times New Roman" panose="02020603050405020304" pitchFamily="18" charset="0"/>
                <a:ea typeface="楷体" panose="02010609060101010101" pitchFamily="49" charset="-122"/>
                <a:cs typeface="Times New Roman" panose="02020603050405020304" pitchFamily="18" charset="0"/>
              </a:rPr>
              <a:t>MindSpore</a:t>
            </a:r>
            <a:r>
              <a:rPr lang="zh-CN" altLang="en-US" sz="1600" b="1" dirty="0">
                <a:latin typeface="Times New Roman" panose="02020603050405020304" pitchFamily="18" charset="0"/>
                <a:ea typeface="楷体" panose="02010609060101010101" pitchFamily="49" charset="-122"/>
                <a:cs typeface="Times New Roman" panose="02020603050405020304" pitchFamily="18" charset="0"/>
              </a:rPr>
              <a:t>开发团队</a:t>
            </a:r>
            <a:r>
              <a:rPr lang="en-US" altLang="zh-CN" sz="1600" b="1" dirty="0">
                <a:latin typeface="Times New Roman" panose="02020603050405020304" pitchFamily="18" charset="0"/>
                <a:ea typeface="楷体" panose="02010609060101010101" pitchFamily="49" charset="-122"/>
                <a:cs typeface="Times New Roman" panose="02020603050405020304" pitchFamily="18" charset="0"/>
              </a:rPr>
              <a:t>, </a:t>
            </a:r>
            <a:r>
              <a:rPr lang="zh-CN" altLang="en-US" sz="1600" b="1" dirty="0">
                <a:latin typeface="Times New Roman" panose="02020603050405020304" pitchFamily="18" charset="0"/>
                <a:ea typeface="楷体" panose="02010609060101010101" pitchFamily="49" charset="-122"/>
                <a:cs typeface="Times New Roman" panose="02020603050405020304" pitchFamily="18" charset="0"/>
              </a:rPr>
              <a:t>西北工业大学王刚教授团队</a:t>
            </a:r>
            <a:endParaRPr lang="en-US" altLang="zh-CN" sz="1600" b="1" dirty="0">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8" name="图片 7">
            <a:extLst>
              <a:ext uri="{FF2B5EF4-FFF2-40B4-BE49-F238E27FC236}">
                <a16:creationId xmlns:a16="http://schemas.microsoft.com/office/drawing/2014/main" id="{DB66FF41-E29A-447E-9062-378E466AA8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6994" y="39176"/>
            <a:ext cx="838426" cy="838426"/>
          </a:xfrm>
          <a:prstGeom prst="rect">
            <a:avLst/>
          </a:prstGeom>
        </p:spPr>
      </p:pic>
      <p:sp>
        <p:nvSpPr>
          <p:cNvPr id="9" name="文本框 8">
            <a:extLst>
              <a:ext uri="{FF2B5EF4-FFF2-40B4-BE49-F238E27FC236}">
                <a16:creationId xmlns:a16="http://schemas.microsoft.com/office/drawing/2014/main" id="{F3E34708-968A-4441-97F6-A69408C32293}"/>
              </a:ext>
            </a:extLst>
          </p:cNvPr>
          <p:cNvSpPr txBox="1"/>
          <p:nvPr/>
        </p:nvSpPr>
        <p:spPr>
          <a:xfrm>
            <a:off x="6461873" y="296820"/>
            <a:ext cx="2194334" cy="400110"/>
          </a:xfrm>
          <a:prstGeom prst="rect">
            <a:avLst/>
          </a:prstGeom>
          <a:noFill/>
        </p:spPr>
        <p:txBody>
          <a:bodyPr wrap="square" rtlCol="0">
            <a:spAutoFit/>
          </a:bodyPr>
          <a:lstStyle/>
          <a:p>
            <a:r>
              <a:rPr lang="zh-CN" altLang="en-US" sz="2000" dirty="0">
                <a:solidFill>
                  <a:srgbClr val="005699"/>
                </a:solidFill>
                <a:latin typeface="楷体" panose="02010609060101010101" pitchFamily="49" charset="-122"/>
                <a:ea typeface="楷体" panose="02010609060101010101" pitchFamily="49" charset="-122"/>
              </a:rPr>
              <a:t>航天航空学院</a:t>
            </a:r>
            <a:endParaRPr lang="en-US" altLang="zh-CN" sz="2000" dirty="0">
              <a:solidFill>
                <a:srgbClr val="005699"/>
              </a:solidFill>
              <a:latin typeface="楷体" panose="02010609060101010101" pitchFamily="49" charset="-122"/>
              <a:ea typeface="楷体" panose="02010609060101010101" pitchFamily="49" charset="-122"/>
            </a:endParaRPr>
          </a:p>
        </p:txBody>
      </p:sp>
      <p:pic>
        <p:nvPicPr>
          <p:cNvPr id="14" name="图片 13">
            <a:extLst>
              <a:ext uri="{FF2B5EF4-FFF2-40B4-BE49-F238E27FC236}">
                <a16:creationId xmlns:a16="http://schemas.microsoft.com/office/drawing/2014/main" id="{5B9B3A25-76F1-4D73-817B-9ABE49A2F5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0482"/>
            <a:ext cx="3360688" cy="900000"/>
          </a:xfrm>
          <a:prstGeom prst="rect">
            <a:avLst/>
          </a:prstGeom>
        </p:spPr>
      </p:pic>
      <p:sp>
        <p:nvSpPr>
          <p:cNvPr id="2" name="矩形 1">
            <a:extLst>
              <a:ext uri="{FF2B5EF4-FFF2-40B4-BE49-F238E27FC236}">
                <a16:creationId xmlns:a16="http://schemas.microsoft.com/office/drawing/2014/main" id="{3AA26AB9-1799-4EDD-90E1-D4D37225CB73}"/>
              </a:ext>
            </a:extLst>
          </p:cNvPr>
          <p:cNvSpPr/>
          <p:nvPr/>
        </p:nvSpPr>
        <p:spPr>
          <a:xfrm>
            <a:off x="4638339" y="3616959"/>
            <a:ext cx="4343400" cy="369332"/>
          </a:xfrm>
          <a:prstGeom prst="rect">
            <a:avLst/>
          </a:prstGeom>
        </p:spPr>
        <p:txBody>
          <a:bodyPr wrap="square">
            <a:spAutoFit/>
          </a:bodyPr>
          <a:lstStyle/>
          <a:p>
            <a:pPr algn="ctr"/>
            <a:r>
              <a:rPr lang="zh-CN" altLang="en-US" b="1" dirty="0">
                <a:solidFill>
                  <a:srgbClr val="22659C"/>
                </a:solidFill>
                <a:latin typeface="楷体" panose="02010609060101010101" pitchFamily="49" charset="-122"/>
                <a:ea typeface="楷体" panose="02010609060101010101" pitchFamily="49" charset="-122"/>
              </a:rPr>
              <a:t>西安交通大学航天航空学院陈刚教授团队</a:t>
            </a:r>
            <a:r>
              <a:rPr lang="en-US" altLang="zh-CN" b="1" dirty="0">
                <a:solidFill>
                  <a:srgbClr val="22659C"/>
                </a:solidFill>
                <a:latin typeface="楷体" panose="02010609060101010101" pitchFamily="49" charset="-122"/>
                <a:ea typeface="楷体" panose="02010609060101010101" pitchFamily="49" charset="-122"/>
              </a:rPr>
              <a:t> </a:t>
            </a:r>
            <a:endParaRPr lang="en-US" altLang="zh-CN" b="1" dirty="0">
              <a:solidFill>
                <a:srgbClr val="22659C"/>
              </a:solidFill>
              <a:latin typeface="楷体" panose="02010609060101010101" pitchFamily="49" charset="-122"/>
              <a:ea typeface="楷体" panose="02010609060101010101" pitchFamily="49" charset="-122"/>
              <a:cs typeface="Times New Roman" panose="02020603050405020304" pitchFamily="18" charset="0"/>
            </a:endParaRPr>
          </a:p>
        </p:txBody>
      </p:sp>
      <p:sp>
        <p:nvSpPr>
          <p:cNvPr id="5" name="矩形 4">
            <a:extLst>
              <a:ext uri="{FF2B5EF4-FFF2-40B4-BE49-F238E27FC236}">
                <a16:creationId xmlns:a16="http://schemas.microsoft.com/office/drawing/2014/main" id="{D1570117-32FF-44A5-8FC4-02581D4BAA0C}"/>
              </a:ext>
            </a:extLst>
          </p:cNvPr>
          <p:cNvSpPr/>
          <p:nvPr/>
        </p:nvSpPr>
        <p:spPr>
          <a:xfrm>
            <a:off x="3544706" y="6303954"/>
            <a:ext cx="2187266" cy="613117"/>
          </a:xfrm>
          <a:prstGeom prst="rect">
            <a:avLst/>
          </a:prstGeom>
        </p:spPr>
        <p:txBody>
          <a:bodyPr wrap="none">
            <a:spAutoFit/>
          </a:bodyPr>
          <a:lstStyle/>
          <a:p>
            <a:pPr algn="ctr">
              <a:lnSpc>
                <a:spcPct val="150000"/>
              </a:lnSpc>
            </a:pPr>
            <a:r>
              <a:rPr lang="en-US" altLang="zh-CN" b="1" baseline="30000" dirty="0">
                <a:latin typeface="Times New Roman" panose="02020603050405020304" pitchFamily="18" charset="0"/>
                <a:ea typeface="楷体" panose="02010609060101010101" pitchFamily="49" charset="-122"/>
                <a:cs typeface="Times New Roman" panose="02020603050405020304" pitchFamily="18" charset="0"/>
              </a:rPr>
              <a:t>MindSpore Flow SIG</a:t>
            </a:r>
            <a:r>
              <a:rPr lang="zh-CN" altLang="en-US" b="1" baseline="30000" dirty="0">
                <a:latin typeface="Times New Roman" panose="02020603050405020304" pitchFamily="18" charset="0"/>
                <a:ea typeface="楷体" panose="02010609060101010101" pitchFamily="49" charset="-122"/>
                <a:cs typeface="Times New Roman" panose="02020603050405020304" pitchFamily="18" charset="0"/>
              </a:rPr>
              <a:t>月度例会</a:t>
            </a:r>
            <a:endParaRPr lang="en-US" altLang="zh-CN" b="1" baseline="30000" dirty="0">
              <a:latin typeface="Times New Roman" panose="02020603050405020304" pitchFamily="18" charset="0"/>
              <a:ea typeface="楷体" panose="02010609060101010101" pitchFamily="49" charset="-122"/>
              <a:cs typeface="Times New Roman" panose="02020603050405020304" pitchFamily="18" charset="0"/>
            </a:endParaRPr>
          </a:p>
          <a:p>
            <a:pPr algn="ctr">
              <a:lnSpc>
                <a:spcPct val="150000"/>
              </a:lnSpc>
            </a:pPr>
            <a:r>
              <a:rPr lang="en-US" altLang="zh-CN" b="1" baseline="30000" dirty="0">
                <a:latin typeface="Times New Roman" panose="02020603050405020304" pitchFamily="18" charset="0"/>
                <a:ea typeface="楷体" panose="02010609060101010101" pitchFamily="49" charset="-122"/>
                <a:cs typeface="Times New Roman" panose="02020603050405020304" pitchFamily="18" charset="0"/>
              </a:rPr>
              <a:t>2023.5.30</a:t>
            </a:r>
            <a:r>
              <a:rPr lang="zh-CN" altLang="en-US" b="1" baseline="30000" dirty="0">
                <a:latin typeface="Times New Roman" panose="02020603050405020304" pitchFamily="18" charset="0"/>
                <a:ea typeface="楷体" panose="02010609060101010101" pitchFamily="49" charset="-122"/>
                <a:cs typeface="Times New Roman" panose="02020603050405020304" pitchFamily="18" charset="0"/>
              </a:rPr>
              <a:t> </a:t>
            </a:r>
            <a:endParaRPr lang="en-US" altLang="zh-CN" b="1" baseline="30000" dirty="0">
              <a:latin typeface="Times New Roman" panose="02020603050405020304" pitchFamily="18" charset="0"/>
              <a:ea typeface="楷体" panose="02010609060101010101" pitchFamily="49" charset="-122"/>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a:cxnSpLocks/>
          </p:cNvCxnSpPr>
          <p:nvPr/>
        </p:nvCxnSpPr>
        <p:spPr>
          <a:xfrm>
            <a:off x="0" y="681799"/>
            <a:ext cx="5796677" cy="27777"/>
          </a:xfrm>
          <a:prstGeom prst="line">
            <a:avLst/>
          </a:prstGeom>
          <a:ln w="44450" cmpd="sng">
            <a:solidFill>
              <a:srgbClr val="005699"/>
            </a:solidFill>
            <a:prstDash val="solid"/>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20" name="图片 19">
            <a:extLst>
              <a:ext uri="{FF2B5EF4-FFF2-40B4-BE49-F238E27FC236}">
                <a16:creationId xmlns:a16="http://schemas.microsoft.com/office/drawing/2014/main" id="{6F74E694-EEF2-4139-924C-6F9DE2194B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677" y="-1783"/>
            <a:ext cx="3347323" cy="896421"/>
          </a:xfrm>
          <a:prstGeom prst="rect">
            <a:avLst/>
          </a:prstGeom>
        </p:spPr>
      </p:pic>
      <p:sp>
        <p:nvSpPr>
          <p:cNvPr id="26" name="矩形 25">
            <a:extLst>
              <a:ext uri="{FF2B5EF4-FFF2-40B4-BE49-F238E27FC236}">
                <a16:creationId xmlns:a16="http://schemas.microsoft.com/office/drawing/2014/main" id="{4A7D363C-41E0-410E-81C0-648F864C3906}"/>
              </a:ext>
            </a:extLst>
          </p:cNvPr>
          <p:cNvSpPr/>
          <p:nvPr/>
        </p:nvSpPr>
        <p:spPr>
          <a:xfrm>
            <a:off x="180000" y="0"/>
            <a:ext cx="1627369" cy="637675"/>
          </a:xfrm>
          <a:prstGeom prst="rect">
            <a:avLst/>
          </a:prstGeom>
        </p:spPr>
        <p:txBody>
          <a:bodyPr wrap="none">
            <a:spAutoFit/>
          </a:bodyPr>
          <a:lstStyle/>
          <a:p>
            <a:pPr>
              <a:lnSpc>
                <a:spcPct val="150000"/>
              </a:lnSpc>
            </a:pP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预测结果</a:t>
            </a:r>
            <a:endParaRPr lang="en-US" altLang="zh-CN" sz="2800" b="1" baseline="300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1" name="矩形 20">
            <a:extLst>
              <a:ext uri="{FF2B5EF4-FFF2-40B4-BE49-F238E27FC236}">
                <a16:creationId xmlns:a16="http://schemas.microsoft.com/office/drawing/2014/main" id="{273BE994-BFA3-4EF8-9B2B-BD2A0C8D576A}"/>
              </a:ext>
            </a:extLst>
          </p:cNvPr>
          <p:cNvSpPr/>
          <p:nvPr/>
        </p:nvSpPr>
        <p:spPr>
          <a:xfrm>
            <a:off x="282088" y="811349"/>
            <a:ext cx="1210588" cy="418063"/>
          </a:xfrm>
          <a:prstGeom prst="rect">
            <a:avLst/>
          </a:prstGeom>
        </p:spPr>
        <p:txBody>
          <a:bodyPr wrap="none">
            <a:spAutoFit/>
          </a:bodyPr>
          <a:lstStyle/>
          <a:p>
            <a:pPr>
              <a:lnSpc>
                <a:spcPct val="150000"/>
              </a:lnSpc>
            </a:pPr>
            <a:r>
              <a:rPr lang="zh-CN" altLang="en-US" sz="1600" b="1" dirty="0">
                <a:latin typeface="黑体" panose="02010609060101010101" pitchFamily="49" charset="-122"/>
                <a:ea typeface="黑体" panose="02010609060101010101" pitchFamily="49" charset="-122"/>
                <a:cs typeface="Times New Roman" panose="02020603050405020304" pitchFamily="18" charset="0"/>
              </a:rPr>
              <a:t>多工况预测</a:t>
            </a:r>
            <a:endParaRPr lang="en-US" altLang="zh-CN" sz="1600" dirty="0">
              <a:latin typeface="黑体" panose="02010609060101010101" pitchFamily="49" charset="-122"/>
              <a:ea typeface="黑体" panose="02010609060101010101" pitchFamily="49" charset="-122"/>
              <a:cs typeface="Times New Roman" panose="02020603050405020304" pitchFamily="18" charset="0"/>
            </a:endParaRPr>
          </a:p>
        </p:txBody>
      </p:sp>
      <p:grpSp>
        <p:nvGrpSpPr>
          <p:cNvPr id="18" name="组合 17">
            <a:extLst>
              <a:ext uri="{FF2B5EF4-FFF2-40B4-BE49-F238E27FC236}">
                <a16:creationId xmlns:a16="http://schemas.microsoft.com/office/drawing/2014/main" id="{BFFA1C3D-D40A-48F4-94AE-1A6099A0DF1B}"/>
              </a:ext>
            </a:extLst>
          </p:cNvPr>
          <p:cNvGrpSpPr/>
          <p:nvPr/>
        </p:nvGrpSpPr>
        <p:grpSpPr>
          <a:xfrm>
            <a:off x="1177755" y="1463710"/>
            <a:ext cx="7659374" cy="1799590"/>
            <a:chOff x="770975" y="1207845"/>
            <a:chExt cx="7659374" cy="1799590"/>
          </a:xfrm>
        </p:grpSpPr>
        <p:pic>
          <p:nvPicPr>
            <p:cNvPr id="19" name="图片 18">
              <a:extLst>
                <a:ext uri="{FF2B5EF4-FFF2-40B4-BE49-F238E27FC236}">
                  <a16:creationId xmlns:a16="http://schemas.microsoft.com/office/drawing/2014/main" id="{1AEB7974-26EB-4CF9-A65B-699CF7B0995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0975" y="1207845"/>
              <a:ext cx="2565400" cy="1799590"/>
            </a:xfrm>
            <a:prstGeom prst="rect">
              <a:avLst/>
            </a:prstGeom>
            <a:noFill/>
            <a:ln>
              <a:noFill/>
            </a:ln>
          </p:spPr>
        </p:pic>
        <p:pic>
          <p:nvPicPr>
            <p:cNvPr id="22" name="图片 21">
              <a:extLst>
                <a:ext uri="{FF2B5EF4-FFF2-40B4-BE49-F238E27FC236}">
                  <a16:creationId xmlns:a16="http://schemas.microsoft.com/office/drawing/2014/main" id="{86A0E028-70DF-49D8-A4F5-334FCFA8470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31453" y="1207845"/>
              <a:ext cx="2524760" cy="1799590"/>
            </a:xfrm>
            <a:prstGeom prst="rect">
              <a:avLst/>
            </a:prstGeom>
            <a:noFill/>
            <a:ln>
              <a:noFill/>
            </a:ln>
          </p:spPr>
        </p:pic>
        <p:pic>
          <p:nvPicPr>
            <p:cNvPr id="23" name="图片 22">
              <a:extLst>
                <a:ext uri="{FF2B5EF4-FFF2-40B4-BE49-F238E27FC236}">
                  <a16:creationId xmlns:a16="http://schemas.microsoft.com/office/drawing/2014/main" id="{770F1CF4-751F-4797-A336-1968523F6FD1}"/>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4949" y="1207845"/>
              <a:ext cx="2565400" cy="1799590"/>
            </a:xfrm>
            <a:prstGeom prst="rect">
              <a:avLst/>
            </a:prstGeom>
            <a:noFill/>
            <a:ln>
              <a:noFill/>
            </a:ln>
          </p:spPr>
        </p:pic>
      </p:grpSp>
      <p:grpSp>
        <p:nvGrpSpPr>
          <p:cNvPr id="24" name="组合 23">
            <a:extLst>
              <a:ext uri="{FF2B5EF4-FFF2-40B4-BE49-F238E27FC236}">
                <a16:creationId xmlns:a16="http://schemas.microsoft.com/office/drawing/2014/main" id="{5904BA2C-D905-42DC-886F-DF3A3B54922D}"/>
              </a:ext>
            </a:extLst>
          </p:cNvPr>
          <p:cNvGrpSpPr/>
          <p:nvPr/>
        </p:nvGrpSpPr>
        <p:grpSpPr>
          <a:xfrm>
            <a:off x="1177755" y="3249760"/>
            <a:ext cx="7625873" cy="1813023"/>
            <a:chOff x="770975" y="3104242"/>
            <a:chExt cx="7625873" cy="1813023"/>
          </a:xfrm>
        </p:grpSpPr>
        <p:pic>
          <p:nvPicPr>
            <p:cNvPr id="25" name="图片 54">
              <a:extLst>
                <a:ext uri="{FF2B5EF4-FFF2-40B4-BE49-F238E27FC236}">
                  <a16:creationId xmlns:a16="http://schemas.microsoft.com/office/drawing/2014/main" id="{9E8CC714-4491-482B-9EF1-3016EEBFA93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0975" y="3109746"/>
              <a:ext cx="2568575" cy="1798638"/>
            </a:xfrm>
            <a:prstGeom prst="rect">
              <a:avLst/>
            </a:prstGeom>
            <a:noFill/>
            <a:extLst>
              <a:ext uri="{909E8E84-426E-40DD-AFC4-6F175D3DCCD1}">
                <a14:hiddenFill xmlns:a14="http://schemas.microsoft.com/office/drawing/2010/main">
                  <a:solidFill>
                    <a:srgbClr val="FFFFFF"/>
                  </a:solidFill>
                </a14:hiddenFill>
              </a:ext>
            </a:extLst>
          </p:spPr>
        </p:pic>
        <p:pic>
          <p:nvPicPr>
            <p:cNvPr id="27" name="图片 66">
              <a:extLst>
                <a:ext uri="{FF2B5EF4-FFF2-40B4-BE49-F238E27FC236}">
                  <a16:creationId xmlns:a16="http://schemas.microsoft.com/office/drawing/2014/main" id="{7A2E9B82-6448-480E-AC18-4ED1E788C16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36375" y="3104242"/>
              <a:ext cx="2530475" cy="1798637"/>
            </a:xfrm>
            <a:prstGeom prst="rect">
              <a:avLst/>
            </a:prstGeom>
            <a:noFill/>
            <a:extLst>
              <a:ext uri="{909E8E84-426E-40DD-AFC4-6F175D3DCCD1}">
                <a14:hiddenFill xmlns:a14="http://schemas.microsoft.com/office/drawing/2010/main">
                  <a:solidFill>
                    <a:srgbClr val="FFFFFF"/>
                  </a:solidFill>
                </a14:hiddenFill>
              </a:ext>
            </a:extLst>
          </p:spPr>
        </p:pic>
        <p:pic>
          <p:nvPicPr>
            <p:cNvPr id="28" name="图片 27">
              <a:extLst>
                <a:ext uri="{FF2B5EF4-FFF2-40B4-BE49-F238E27FC236}">
                  <a16:creationId xmlns:a16="http://schemas.microsoft.com/office/drawing/2014/main" id="{9B48A500-FEDF-448D-8D2C-53CFE6CE37FB}"/>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96853" y="3117675"/>
              <a:ext cx="2499995" cy="1799590"/>
            </a:xfrm>
            <a:prstGeom prst="rect">
              <a:avLst/>
            </a:prstGeom>
            <a:noFill/>
            <a:ln>
              <a:noFill/>
            </a:ln>
          </p:spPr>
        </p:pic>
      </p:grpSp>
      <p:grpSp>
        <p:nvGrpSpPr>
          <p:cNvPr id="29" name="组合 28">
            <a:extLst>
              <a:ext uri="{FF2B5EF4-FFF2-40B4-BE49-F238E27FC236}">
                <a16:creationId xmlns:a16="http://schemas.microsoft.com/office/drawing/2014/main" id="{414B5FA0-DE5B-4C0F-B487-4BDBEB69A5C5}"/>
              </a:ext>
            </a:extLst>
          </p:cNvPr>
          <p:cNvGrpSpPr/>
          <p:nvPr/>
        </p:nvGrpSpPr>
        <p:grpSpPr>
          <a:xfrm>
            <a:off x="1179656" y="5041939"/>
            <a:ext cx="7630164" cy="1816061"/>
            <a:chOff x="837332" y="5010695"/>
            <a:chExt cx="7630164" cy="1816061"/>
          </a:xfrm>
        </p:grpSpPr>
        <p:pic>
          <p:nvPicPr>
            <p:cNvPr id="30" name="图片 29">
              <a:extLst>
                <a:ext uri="{FF2B5EF4-FFF2-40B4-BE49-F238E27FC236}">
                  <a16:creationId xmlns:a16="http://schemas.microsoft.com/office/drawing/2014/main" id="{9A08C393-8058-498D-BECE-6EE3D7D764D3}"/>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7332" y="5010695"/>
              <a:ext cx="2565400" cy="1799590"/>
            </a:xfrm>
            <a:prstGeom prst="rect">
              <a:avLst/>
            </a:prstGeom>
            <a:noFill/>
            <a:ln>
              <a:noFill/>
            </a:ln>
          </p:spPr>
        </p:pic>
        <p:pic>
          <p:nvPicPr>
            <p:cNvPr id="31" name="图片 30">
              <a:extLst>
                <a:ext uri="{FF2B5EF4-FFF2-40B4-BE49-F238E27FC236}">
                  <a16:creationId xmlns:a16="http://schemas.microsoft.com/office/drawing/2014/main" id="{5610E4B4-8C2E-4422-B34D-45E96547992B}"/>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03053" y="5027166"/>
              <a:ext cx="2526030" cy="1799590"/>
            </a:xfrm>
            <a:prstGeom prst="rect">
              <a:avLst/>
            </a:prstGeom>
            <a:noFill/>
            <a:ln>
              <a:noFill/>
            </a:ln>
          </p:spPr>
        </p:pic>
        <p:pic>
          <p:nvPicPr>
            <p:cNvPr id="32" name="图片 31">
              <a:extLst>
                <a:ext uri="{FF2B5EF4-FFF2-40B4-BE49-F238E27FC236}">
                  <a16:creationId xmlns:a16="http://schemas.microsoft.com/office/drawing/2014/main" id="{639E68C1-443A-40C0-9AC8-91A69E4532D9}"/>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66231" y="5010695"/>
              <a:ext cx="2501265" cy="1799590"/>
            </a:xfrm>
            <a:prstGeom prst="rect">
              <a:avLst/>
            </a:prstGeom>
            <a:noFill/>
            <a:ln>
              <a:noFill/>
            </a:ln>
          </p:spPr>
        </p:pic>
      </p:grpSp>
      <mc:AlternateContent xmlns:mc="http://schemas.openxmlformats.org/markup-compatibility/2006" xmlns:a14="http://schemas.microsoft.com/office/drawing/2010/main">
        <mc:Choice Requires="a14">
          <p:sp>
            <p:nvSpPr>
              <p:cNvPr id="33" name="矩形 32">
                <a:extLst>
                  <a:ext uri="{FF2B5EF4-FFF2-40B4-BE49-F238E27FC236}">
                    <a16:creationId xmlns:a16="http://schemas.microsoft.com/office/drawing/2014/main" id="{F90D498A-E671-46D3-8112-3773F902BA26}"/>
                  </a:ext>
                </a:extLst>
              </p:cNvPr>
              <p:cNvSpPr/>
              <p:nvPr/>
            </p:nvSpPr>
            <p:spPr>
              <a:xfrm>
                <a:off x="215201" y="2077530"/>
                <a:ext cx="928331"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sz="1400" b="1" i="1">
                          <a:latin typeface="Cambria Math" panose="02040503050406030204" pitchFamily="18" charset="0"/>
                        </a:rPr>
                        <m:t>𝜶</m:t>
                      </m:r>
                      <m:r>
                        <a:rPr lang="zh-CN" altLang="en-US" sz="1400" b="1" i="0">
                          <a:latin typeface="Cambria Math" panose="02040503050406030204" pitchFamily="18" charset="0"/>
                        </a:rPr>
                        <m:t>=</m:t>
                      </m:r>
                      <m:r>
                        <a:rPr lang="zh-CN" altLang="en-US" sz="1400" b="1" i="0">
                          <a:latin typeface="Cambria Math" panose="02040503050406030204" pitchFamily="18" charset="0"/>
                        </a:rPr>
                        <m:t>𝟑</m:t>
                      </m:r>
                      <m:r>
                        <a:rPr lang="zh-CN" altLang="en-US" sz="1400" b="1" i="0">
                          <a:latin typeface="Cambria Math" panose="02040503050406030204" pitchFamily="18" charset="0"/>
                        </a:rPr>
                        <m:t>.</m:t>
                      </m:r>
                      <m:r>
                        <a:rPr lang="zh-CN" altLang="en-US" sz="1400" b="1" i="0">
                          <a:latin typeface="Cambria Math" panose="02040503050406030204" pitchFamily="18" charset="0"/>
                        </a:rPr>
                        <m:t>𝟓</m:t>
                      </m:r>
                      <m:r>
                        <a:rPr lang="zh-CN" altLang="en-US" sz="1400" b="1" i="0">
                          <a:latin typeface="Cambria Math" panose="02040503050406030204" pitchFamily="18" charset="0"/>
                        </a:rPr>
                        <m:t>°</m:t>
                      </m:r>
                    </m:oMath>
                  </m:oMathPara>
                </a14:m>
                <a:endParaRPr lang="zh-CN" altLang="en-US" sz="1400" b="1" dirty="0">
                  <a:latin typeface="Times New Roman" panose="02020603050405020304" pitchFamily="18" charset="0"/>
                  <a:ea typeface="黑体" panose="02010609060101010101" pitchFamily="49" charset="-122"/>
                  <a:cs typeface="Times New Roman" panose="02020603050405020304" pitchFamily="18" charset="0"/>
                </a:endParaRPr>
              </a:p>
            </p:txBody>
          </p:sp>
        </mc:Choice>
        <mc:Fallback xmlns="">
          <p:sp>
            <p:nvSpPr>
              <p:cNvPr id="33" name="矩形 32">
                <a:extLst>
                  <a:ext uri="{FF2B5EF4-FFF2-40B4-BE49-F238E27FC236}">
                    <a16:creationId xmlns:a16="http://schemas.microsoft.com/office/drawing/2014/main" id="{F90D498A-E671-46D3-8112-3773F902BA26}"/>
                  </a:ext>
                </a:extLst>
              </p:cNvPr>
              <p:cNvSpPr>
                <a:spLocks noRot="1" noChangeAspect="1" noMove="1" noResize="1" noEditPoints="1" noAdjustHandles="1" noChangeArrowheads="1" noChangeShapeType="1" noTextEdit="1"/>
              </p:cNvSpPr>
              <p:nvPr/>
            </p:nvSpPr>
            <p:spPr>
              <a:xfrm>
                <a:off x="215201" y="2077530"/>
                <a:ext cx="928331" cy="307777"/>
              </a:xfrm>
              <a:prstGeom prst="rect">
                <a:avLst/>
              </a:prstGeom>
              <a:blipFill>
                <a:blip r:embed="rId13"/>
                <a:stretch>
                  <a:fillRect/>
                </a:stretch>
              </a:blipFill>
            </p:spPr>
            <p:txBody>
              <a:bodyPr/>
              <a:lstStyle/>
              <a:p>
                <a:r>
                  <a:rPr lang="zh-CN" altLang="en-US">
                    <a:noFill/>
                  </a:rPr>
                  <a:t> </a:t>
                </a:r>
              </a:p>
            </p:txBody>
          </p:sp>
        </mc:Fallback>
      </mc:AlternateContent>
      <p:grpSp>
        <p:nvGrpSpPr>
          <p:cNvPr id="34" name="组合 33">
            <a:extLst>
              <a:ext uri="{FF2B5EF4-FFF2-40B4-BE49-F238E27FC236}">
                <a16:creationId xmlns:a16="http://schemas.microsoft.com/office/drawing/2014/main" id="{6904A754-FA63-4544-A568-720C9CB5BF91}"/>
              </a:ext>
            </a:extLst>
          </p:cNvPr>
          <p:cNvGrpSpPr/>
          <p:nvPr/>
        </p:nvGrpSpPr>
        <p:grpSpPr>
          <a:xfrm>
            <a:off x="180000" y="3808986"/>
            <a:ext cx="913007" cy="541953"/>
            <a:chOff x="0" y="3732065"/>
            <a:chExt cx="913007" cy="541953"/>
          </a:xfrm>
        </p:grpSpPr>
        <mc:AlternateContent xmlns:mc="http://schemas.openxmlformats.org/markup-compatibility/2006" xmlns:a14="http://schemas.microsoft.com/office/drawing/2010/main">
          <mc:Choice Requires="a14">
            <p:sp>
              <p:nvSpPr>
                <p:cNvPr id="35" name="矩形 34">
                  <a:extLst>
                    <a:ext uri="{FF2B5EF4-FFF2-40B4-BE49-F238E27FC236}">
                      <a16:creationId xmlns:a16="http://schemas.microsoft.com/office/drawing/2014/main" id="{8AE75291-BAA8-479A-B37A-5C20371B3978}"/>
                    </a:ext>
                  </a:extLst>
                </p:cNvPr>
                <p:cNvSpPr/>
                <p:nvPr/>
              </p:nvSpPr>
              <p:spPr>
                <a:xfrm>
                  <a:off x="0" y="3732065"/>
                  <a:ext cx="913007"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sz="1200" b="1" i="1">
                            <a:latin typeface="Cambria Math" panose="02040503050406030204" pitchFamily="18" charset="0"/>
                          </a:rPr>
                          <m:t>𝜶</m:t>
                        </m:r>
                        <m:r>
                          <a:rPr lang="zh-CN" altLang="en-US" sz="1200" b="1" i="0">
                            <a:latin typeface="Cambria Math" panose="02040503050406030204" pitchFamily="18" charset="0"/>
                          </a:rPr>
                          <m:t>=</m:t>
                        </m:r>
                        <m:r>
                          <a:rPr lang="zh-CN" altLang="en-US" sz="1200" b="1" i="0">
                            <a:latin typeface="Cambria Math" panose="02040503050406030204" pitchFamily="18" charset="0"/>
                          </a:rPr>
                          <m:t>𝟑</m:t>
                        </m:r>
                        <m:r>
                          <a:rPr lang="zh-CN" altLang="en-US" sz="1200" b="1" i="0">
                            <a:latin typeface="Cambria Math" panose="02040503050406030204" pitchFamily="18" charset="0"/>
                          </a:rPr>
                          <m:t>.</m:t>
                        </m:r>
                        <m:r>
                          <a:rPr lang="zh-CN" altLang="en-US" sz="1200" b="1" i="0">
                            <a:latin typeface="Cambria Math" panose="02040503050406030204" pitchFamily="18" charset="0"/>
                          </a:rPr>
                          <m:t>𝟕𝟓</m:t>
                        </m:r>
                        <m:r>
                          <a:rPr lang="zh-CN" altLang="en-US" sz="1200" b="1" i="0">
                            <a:latin typeface="Cambria Math" panose="02040503050406030204" pitchFamily="18" charset="0"/>
                          </a:rPr>
                          <m:t>°</m:t>
                        </m:r>
                      </m:oMath>
                    </m:oMathPara>
                  </a14:m>
                  <a:endParaRPr lang="zh-CN" altLang="en-US" sz="1200" b="1" dirty="0">
                    <a:ea typeface="黑体" panose="02010609060101010101" pitchFamily="49" charset="-122"/>
                  </a:endParaRPr>
                </a:p>
              </p:txBody>
            </p:sp>
          </mc:Choice>
          <mc:Fallback xmlns="">
            <p:sp>
              <p:nvSpPr>
                <p:cNvPr id="42" name="矩形 41">
                  <a:extLst>
                    <a:ext uri="{FF2B5EF4-FFF2-40B4-BE49-F238E27FC236}">
                      <a16:creationId xmlns:a16="http://schemas.microsoft.com/office/drawing/2014/main" id="{DD89CA2D-7EE2-44F8-AC4D-A75213129985}"/>
                    </a:ext>
                  </a:extLst>
                </p:cNvPr>
                <p:cNvSpPr>
                  <a:spLocks noRot="1" noChangeAspect="1" noMove="1" noResize="1" noEditPoints="1" noAdjustHandles="1" noChangeArrowheads="1" noChangeShapeType="1" noTextEdit="1"/>
                </p:cNvSpPr>
                <p:nvPr/>
              </p:nvSpPr>
              <p:spPr>
                <a:xfrm>
                  <a:off x="0" y="3732065"/>
                  <a:ext cx="913007" cy="276999"/>
                </a:xfrm>
                <a:prstGeom prst="rect">
                  <a:avLst/>
                </a:prstGeom>
                <a:blipFill>
                  <a:blip r:embed="rId14"/>
                  <a:stretch>
                    <a:fillRect/>
                  </a:stretch>
                </a:blipFill>
              </p:spPr>
              <p:txBody>
                <a:bodyPr/>
                <a:lstStyle/>
                <a:p>
                  <a:r>
                    <a:rPr lang="zh-CN" altLang="en-US">
                      <a:noFill/>
                    </a:rPr>
                    <a:t> </a:t>
                  </a:r>
                </a:p>
              </p:txBody>
            </p:sp>
          </mc:Fallback>
        </mc:AlternateContent>
        <p:sp>
          <p:nvSpPr>
            <p:cNvPr id="36" name="文本框 35">
              <a:extLst>
                <a:ext uri="{FF2B5EF4-FFF2-40B4-BE49-F238E27FC236}">
                  <a16:creationId xmlns:a16="http://schemas.microsoft.com/office/drawing/2014/main" id="{B16F02C2-3CCA-4B48-A704-C663D19083AF}"/>
                </a:ext>
              </a:extLst>
            </p:cNvPr>
            <p:cNvSpPr txBox="1"/>
            <p:nvPr/>
          </p:nvSpPr>
          <p:spPr>
            <a:xfrm>
              <a:off x="169995" y="3997019"/>
              <a:ext cx="735343" cy="276999"/>
            </a:xfrm>
            <a:prstGeom prst="rect">
              <a:avLst/>
            </a:prstGeom>
            <a:noFill/>
          </p:spPr>
          <p:txBody>
            <a:bodyPr wrap="square" rtlCol="0">
              <a:spAutoFit/>
            </a:bodyPr>
            <a:lstStyle/>
            <a:p>
              <a:r>
                <a:rPr lang="zh-CN" altLang="en-US" sz="1200" b="1" dirty="0">
                  <a:ea typeface="黑体" panose="02010609060101010101" pitchFamily="49" charset="-122"/>
                </a:rPr>
                <a:t>内插态</a:t>
              </a:r>
            </a:p>
          </p:txBody>
        </p:sp>
      </p:grpSp>
      <p:grpSp>
        <p:nvGrpSpPr>
          <p:cNvPr id="37" name="组合 36">
            <a:extLst>
              <a:ext uri="{FF2B5EF4-FFF2-40B4-BE49-F238E27FC236}">
                <a16:creationId xmlns:a16="http://schemas.microsoft.com/office/drawing/2014/main" id="{AC5F7795-1EDE-4574-8D44-75EAD7DBD262}"/>
              </a:ext>
            </a:extLst>
          </p:cNvPr>
          <p:cNvGrpSpPr/>
          <p:nvPr/>
        </p:nvGrpSpPr>
        <p:grpSpPr>
          <a:xfrm>
            <a:off x="244009" y="5667104"/>
            <a:ext cx="870713" cy="549259"/>
            <a:chOff x="49777" y="5658110"/>
            <a:chExt cx="870713" cy="549259"/>
          </a:xfrm>
        </p:grpSpPr>
        <mc:AlternateContent xmlns:mc="http://schemas.openxmlformats.org/markup-compatibility/2006" xmlns:a14="http://schemas.microsoft.com/office/drawing/2010/main">
          <mc:Choice Requires="a14">
            <p:sp>
              <p:nvSpPr>
                <p:cNvPr id="50" name="矩形 49">
                  <a:extLst>
                    <a:ext uri="{FF2B5EF4-FFF2-40B4-BE49-F238E27FC236}">
                      <a16:creationId xmlns:a16="http://schemas.microsoft.com/office/drawing/2014/main" id="{2F81F9B5-91EF-4E89-B3B4-A239E0A15F24}"/>
                    </a:ext>
                  </a:extLst>
                </p:cNvPr>
                <p:cNvSpPr/>
                <p:nvPr/>
              </p:nvSpPr>
              <p:spPr>
                <a:xfrm>
                  <a:off x="49777" y="5658110"/>
                  <a:ext cx="821635"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sz="1200" b="1" i="1" smtClean="0">
                            <a:latin typeface="Cambria Math" panose="02040503050406030204" pitchFamily="18" charset="0"/>
                          </a:rPr>
                          <m:t>𝜶</m:t>
                        </m:r>
                        <m:r>
                          <a:rPr lang="zh-CN" altLang="en-US" sz="1200" b="1" i="0">
                            <a:latin typeface="Cambria Math" panose="02040503050406030204" pitchFamily="18" charset="0"/>
                          </a:rPr>
                          <m:t>=</m:t>
                        </m:r>
                        <m:r>
                          <a:rPr lang="zh-CN" altLang="en-US" sz="1200" b="1" i="0">
                            <a:latin typeface="Cambria Math" panose="02040503050406030204" pitchFamily="18" charset="0"/>
                          </a:rPr>
                          <m:t>𝟑</m:t>
                        </m:r>
                        <m:r>
                          <a:rPr lang="zh-CN" altLang="en-US" sz="1200" b="1" i="0">
                            <a:latin typeface="Cambria Math" panose="02040503050406030204" pitchFamily="18" charset="0"/>
                          </a:rPr>
                          <m:t>.</m:t>
                        </m:r>
                        <m:r>
                          <a:rPr lang="en-US" altLang="zh-CN" sz="1200" b="1" i="0" smtClean="0">
                            <a:latin typeface="Cambria Math" panose="02040503050406030204" pitchFamily="18" charset="0"/>
                          </a:rPr>
                          <m:t>𝟗</m:t>
                        </m:r>
                        <m:r>
                          <a:rPr lang="zh-CN" altLang="en-US" sz="1200" b="1" i="0">
                            <a:latin typeface="Cambria Math" panose="02040503050406030204" pitchFamily="18" charset="0"/>
                          </a:rPr>
                          <m:t>°</m:t>
                        </m:r>
                      </m:oMath>
                    </m:oMathPara>
                  </a14:m>
                  <a:endParaRPr lang="zh-CN" altLang="en-US" sz="1200" b="1" dirty="0">
                    <a:ea typeface="黑体" panose="02010609060101010101" pitchFamily="49" charset="-122"/>
                  </a:endParaRPr>
                </a:p>
              </p:txBody>
            </p:sp>
          </mc:Choice>
          <mc:Fallback xmlns="">
            <p:sp>
              <p:nvSpPr>
                <p:cNvPr id="45" name="矩形 44">
                  <a:extLst>
                    <a:ext uri="{FF2B5EF4-FFF2-40B4-BE49-F238E27FC236}">
                      <a16:creationId xmlns:a16="http://schemas.microsoft.com/office/drawing/2014/main" id="{0834100A-57FD-4211-B85B-0334F0458EE1}"/>
                    </a:ext>
                  </a:extLst>
                </p:cNvPr>
                <p:cNvSpPr>
                  <a:spLocks noRot="1" noChangeAspect="1" noMove="1" noResize="1" noEditPoints="1" noAdjustHandles="1" noChangeArrowheads="1" noChangeShapeType="1" noTextEdit="1"/>
                </p:cNvSpPr>
                <p:nvPr/>
              </p:nvSpPr>
              <p:spPr>
                <a:xfrm>
                  <a:off x="49777" y="5658110"/>
                  <a:ext cx="821635" cy="276999"/>
                </a:xfrm>
                <a:prstGeom prst="rect">
                  <a:avLst/>
                </a:prstGeom>
                <a:blipFill>
                  <a:blip r:embed="rId15"/>
                  <a:stretch>
                    <a:fillRect/>
                  </a:stretch>
                </a:blipFill>
              </p:spPr>
              <p:txBody>
                <a:bodyPr/>
                <a:lstStyle/>
                <a:p>
                  <a:r>
                    <a:rPr lang="zh-CN" altLang="en-US">
                      <a:noFill/>
                    </a:rPr>
                    <a:t> </a:t>
                  </a:r>
                </a:p>
              </p:txBody>
            </p:sp>
          </mc:Fallback>
        </mc:AlternateContent>
        <p:sp>
          <p:nvSpPr>
            <p:cNvPr id="51" name="文本框 50">
              <a:extLst>
                <a:ext uri="{FF2B5EF4-FFF2-40B4-BE49-F238E27FC236}">
                  <a16:creationId xmlns:a16="http://schemas.microsoft.com/office/drawing/2014/main" id="{C8D5F265-B15C-4EE8-99F4-CB3253CF5A77}"/>
                </a:ext>
              </a:extLst>
            </p:cNvPr>
            <p:cNvSpPr txBox="1"/>
            <p:nvPr/>
          </p:nvSpPr>
          <p:spPr>
            <a:xfrm>
              <a:off x="185147" y="5930370"/>
              <a:ext cx="735343" cy="276999"/>
            </a:xfrm>
            <a:prstGeom prst="rect">
              <a:avLst/>
            </a:prstGeom>
            <a:noFill/>
          </p:spPr>
          <p:txBody>
            <a:bodyPr wrap="square" rtlCol="0">
              <a:spAutoFit/>
            </a:bodyPr>
            <a:lstStyle/>
            <a:p>
              <a:r>
                <a:rPr lang="zh-CN" altLang="en-US" sz="1200" b="1" dirty="0">
                  <a:ea typeface="黑体" panose="02010609060101010101" pitchFamily="49" charset="-122"/>
                </a:rPr>
                <a:t>外插态</a:t>
              </a:r>
            </a:p>
          </p:txBody>
        </p:sp>
      </p:grpSp>
      <p:sp>
        <p:nvSpPr>
          <p:cNvPr id="52" name="矩形 51">
            <a:extLst>
              <a:ext uri="{FF2B5EF4-FFF2-40B4-BE49-F238E27FC236}">
                <a16:creationId xmlns:a16="http://schemas.microsoft.com/office/drawing/2014/main" id="{BE19B3E0-E26E-4FC4-ACA7-66F9B110F631}"/>
              </a:ext>
            </a:extLst>
          </p:cNvPr>
          <p:cNvSpPr/>
          <p:nvPr/>
        </p:nvSpPr>
        <p:spPr>
          <a:xfrm>
            <a:off x="5796677" y="807366"/>
            <a:ext cx="3257630" cy="646331"/>
          </a:xfrm>
          <a:prstGeom prst="rect">
            <a:avLst/>
          </a:prstGeom>
        </p:spPr>
        <p:txBody>
          <a:bodyPr wrap="square">
            <a:spAutoFit/>
          </a:bodyPr>
          <a:lstStyle/>
          <a:p>
            <a:r>
              <a:rPr lang="en-US" altLang="zh-CN"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1050" b="1" dirty="0">
                <a:latin typeface="Times New Roman" panose="02020603050405020304" pitchFamily="18" charset="0"/>
                <a:ea typeface="黑体" panose="02010609060101010101" pitchFamily="49" charset="-122"/>
                <a:cs typeface="Times New Roman" panose="02020603050405020304" pitchFamily="18" charset="0"/>
              </a:rPr>
              <a:t>:CFD flow field variables</a:t>
            </a:r>
            <a:r>
              <a:rPr lang="zh-CN" altLang="en-US" sz="1050" b="1" dirty="0">
                <a:latin typeface="Times New Roman" panose="02020603050405020304" pitchFamily="18" charset="0"/>
                <a:ea typeface="黑体" panose="02010609060101010101" pitchFamily="49" charset="-122"/>
                <a:cs typeface="Times New Roman" panose="02020603050405020304" pitchFamily="18" charset="0"/>
              </a:rPr>
              <a:t>，</a:t>
            </a:r>
            <a:endParaRPr lang="en-US" altLang="zh-CN" sz="1050" b="1" dirty="0">
              <a:latin typeface="Times New Roman" panose="02020603050405020304" pitchFamily="18" charset="0"/>
              <a:ea typeface="黑体" panose="02010609060101010101" pitchFamily="49" charset="-122"/>
              <a:cs typeface="Times New Roman" panose="02020603050405020304" pitchFamily="18" charset="0"/>
            </a:endParaRPr>
          </a:p>
          <a:p>
            <a:r>
              <a:rPr lang="en-US" altLang="zh-CN"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1050" b="1" dirty="0">
                <a:latin typeface="Times New Roman" panose="02020603050405020304" pitchFamily="18" charset="0"/>
                <a:ea typeface="黑体" panose="02010609060101010101" pitchFamily="49" charset="-122"/>
                <a:cs typeface="Times New Roman" panose="02020603050405020304" pitchFamily="18" charset="0"/>
              </a:rPr>
              <a:t>:predicted flow field variables by eHDNN</a:t>
            </a:r>
            <a:endParaRPr lang="zh-CN" altLang="en-US" sz="1050" b="1" dirty="0">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150067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a:cxnSpLocks/>
          </p:cNvCxnSpPr>
          <p:nvPr/>
        </p:nvCxnSpPr>
        <p:spPr>
          <a:xfrm>
            <a:off x="0" y="681799"/>
            <a:ext cx="5796677" cy="27777"/>
          </a:xfrm>
          <a:prstGeom prst="line">
            <a:avLst/>
          </a:prstGeom>
          <a:ln w="44450" cmpd="sng">
            <a:solidFill>
              <a:srgbClr val="005699"/>
            </a:solidFill>
            <a:prstDash val="solid"/>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20" name="图片 19">
            <a:extLst>
              <a:ext uri="{FF2B5EF4-FFF2-40B4-BE49-F238E27FC236}">
                <a16:creationId xmlns:a16="http://schemas.microsoft.com/office/drawing/2014/main" id="{6F74E694-EEF2-4139-924C-6F9DE2194BD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796677" y="-1783"/>
            <a:ext cx="3347323" cy="896421"/>
          </a:xfrm>
          <a:prstGeom prst="rect">
            <a:avLst/>
          </a:prstGeom>
        </p:spPr>
      </p:pic>
      <p:sp>
        <p:nvSpPr>
          <p:cNvPr id="26" name="矩形 25">
            <a:extLst>
              <a:ext uri="{FF2B5EF4-FFF2-40B4-BE49-F238E27FC236}">
                <a16:creationId xmlns:a16="http://schemas.microsoft.com/office/drawing/2014/main" id="{4A7D363C-41E0-410E-81C0-648F864C3906}"/>
              </a:ext>
            </a:extLst>
          </p:cNvPr>
          <p:cNvSpPr/>
          <p:nvPr/>
        </p:nvSpPr>
        <p:spPr>
          <a:xfrm>
            <a:off x="180000" y="0"/>
            <a:ext cx="1627369" cy="637675"/>
          </a:xfrm>
          <a:prstGeom prst="rect">
            <a:avLst/>
          </a:prstGeom>
        </p:spPr>
        <p:txBody>
          <a:bodyPr wrap="none">
            <a:spAutoFit/>
          </a:bodyPr>
          <a:lstStyle/>
          <a:p>
            <a:pPr>
              <a:lnSpc>
                <a:spcPct val="150000"/>
              </a:lnSpc>
            </a:pP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预测结果</a:t>
            </a:r>
            <a:endParaRPr lang="en-US" altLang="zh-CN" sz="2800" b="1" baseline="300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1" name="矩形 20">
            <a:extLst>
              <a:ext uri="{FF2B5EF4-FFF2-40B4-BE49-F238E27FC236}">
                <a16:creationId xmlns:a16="http://schemas.microsoft.com/office/drawing/2014/main" id="{273BE994-BFA3-4EF8-9B2B-BD2A0C8D576A}"/>
              </a:ext>
            </a:extLst>
          </p:cNvPr>
          <p:cNvSpPr/>
          <p:nvPr/>
        </p:nvSpPr>
        <p:spPr>
          <a:xfrm>
            <a:off x="282088" y="811349"/>
            <a:ext cx="1210588" cy="418063"/>
          </a:xfrm>
          <a:prstGeom prst="rect">
            <a:avLst/>
          </a:prstGeom>
        </p:spPr>
        <p:txBody>
          <a:bodyPr wrap="none">
            <a:spAutoFit/>
          </a:bodyPr>
          <a:lstStyle/>
          <a:p>
            <a:pPr>
              <a:lnSpc>
                <a:spcPct val="150000"/>
              </a:lnSpc>
            </a:pPr>
            <a:r>
              <a:rPr lang="zh-CN" altLang="en-US" sz="1600" b="1" dirty="0">
                <a:latin typeface="黑体" panose="02010609060101010101" pitchFamily="49" charset="-122"/>
                <a:ea typeface="黑体" panose="02010609060101010101" pitchFamily="49" charset="-122"/>
                <a:cs typeface="Times New Roman" panose="02020603050405020304" pitchFamily="18" charset="0"/>
              </a:rPr>
              <a:t>多工况预测</a:t>
            </a:r>
            <a:endParaRPr lang="en-US" altLang="zh-CN" sz="1600" dirty="0">
              <a:latin typeface="黑体" panose="02010609060101010101" pitchFamily="49" charset="-122"/>
              <a:ea typeface="黑体" panose="02010609060101010101" pitchFamily="49" charset="-122"/>
              <a:cs typeface="Times New Roman" panose="02020603050405020304" pitchFamily="18" charset="0"/>
            </a:endParaRPr>
          </a:p>
        </p:txBody>
      </p:sp>
      <p:pic>
        <p:nvPicPr>
          <p:cNvPr id="38" name="39_pred_p">
            <a:hlinkClick r:id="" action="ppaction://media"/>
            <a:extLst>
              <a:ext uri="{FF2B5EF4-FFF2-40B4-BE49-F238E27FC236}">
                <a16:creationId xmlns:a16="http://schemas.microsoft.com/office/drawing/2014/main" id="{B971CC35-599B-40EB-AE87-B20CE1518804}"/>
              </a:ext>
            </a:extLst>
          </p:cNvPr>
          <p:cNvPicPr>
            <a:picLocks noChangeAspect="1"/>
          </p:cNvPicPr>
          <p:nvPr>
            <a:videoFile r:link="rId2"/>
            <p:extLst>
              <p:ext uri="{DAA4B4D4-6D71-4841-9C94-3DE7FCFB9230}">
                <p14:media xmlns:p14="http://schemas.microsoft.com/office/powerpoint/2010/main" r:embed="rId1"/>
              </p:ext>
            </p:extLst>
          </p:nvPr>
        </p:nvPicPr>
        <p:blipFill>
          <a:blip r:embed="rId22"/>
          <a:stretch>
            <a:fillRect/>
          </a:stretch>
        </p:blipFill>
        <p:spPr>
          <a:xfrm>
            <a:off x="3574002" y="5039837"/>
            <a:ext cx="2024166" cy="1800000"/>
          </a:xfrm>
          <a:prstGeom prst="rect">
            <a:avLst/>
          </a:prstGeom>
        </p:spPr>
      </p:pic>
      <p:pic>
        <p:nvPicPr>
          <p:cNvPr id="39" name="39_loss_p">
            <a:hlinkClick r:id="" action="ppaction://media"/>
            <a:extLst>
              <a:ext uri="{FF2B5EF4-FFF2-40B4-BE49-F238E27FC236}">
                <a16:creationId xmlns:a16="http://schemas.microsoft.com/office/drawing/2014/main" id="{CDF3EE2A-C678-4E6F-AA2A-2E92400763EB}"/>
              </a:ext>
            </a:extLst>
          </p:cNvPr>
          <p:cNvPicPr>
            <a:picLocks noChangeAspect="1"/>
          </p:cNvPicPr>
          <p:nvPr>
            <a:videoFile r:link="rId4"/>
            <p:extLst>
              <p:ext uri="{DAA4B4D4-6D71-4841-9C94-3DE7FCFB9230}">
                <p14:media xmlns:p14="http://schemas.microsoft.com/office/powerpoint/2010/main" r:embed="rId3"/>
              </p:ext>
            </p:extLst>
          </p:nvPr>
        </p:nvPicPr>
        <p:blipFill>
          <a:blip r:embed="rId23"/>
          <a:stretch>
            <a:fillRect/>
          </a:stretch>
        </p:blipFill>
        <p:spPr>
          <a:xfrm>
            <a:off x="5796678" y="5039837"/>
            <a:ext cx="2024166" cy="1800000"/>
          </a:xfrm>
          <a:prstGeom prst="rect">
            <a:avLst/>
          </a:prstGeom>
        </p:spPr>
      </p:pic>
      <p:pic>
        <p:nvPicPr>
          <p:cNvPr id="40" name="39_real_p">
            <a:hlinkClick r:id="" action="ppaction://media"/>
            <a:extLst>
              <a:ext uri="{FF2B5EF4-FFF2-40B4-BE49-F238E27FC236}">
                <a16:creationId xmlns:a16="http://schemas.microsoft.com/office/drawing/2014/main" id="{BC1CA54E-06F1-49DB-AD85-19FA5ED38E1B}"/>
              </a:ext>
            </a:extLst>
          </p:cNvPr>
          <p:cNvPicPr>
            <a:picLocks noChangeAspect="1"/>
          </p:cNvPicPr>
          <p:nvPr>
            <a:videoFile r:link="rId6"/>
            <p:extLst>
              <p:ext uri="{DAA4B4D4-6D71-4841-9C94-3DE7FCFB9230}">
                <p14:media xmlns:p14="http://schemas.microsoft.com/office/powerpoint/2010/main" r:embed="rId5"/>
              </p:ext>
            </p:extLst>
          </p:nvPr>
        </p:nvPicPr>
        <p:blipFill>
          <a:blip r:embed="rId24"/>
          <a:stretch>
            <a:fillRect/>
          </a:stretch>
        </p:blipFill>
        <p:spPr>
          <a:xfrm>
            <a:off x="1228172" y="5039837"/>
            <a:ext cx="2024166" cy="1800000"/>
          </a:xfrm>
          <a:prstGeom prst="rect">
            <a:avLst/>
          </a:prstGeom>
        </p:spPr>
      </p:pic>
      <p:pic>
        <p:nvPicPr>
          <p:cNvPr id="41" name="375_real_P">
            <a:hlinkClick r:id="" action="ppaction://media"/>
            <a:extLst>
              <a:ext uri="{FF2B5EF4-FFF2-40B4-BE49-F238E27FC236}">
                <a16:creationId xmlns:a16="http://schemas.microsoft.com/office/drawing/2014/main" id="{802731CD-BB2A-4A27-B201-3D26CDB9D480}"/>
              </a:ext>
            </a:extLst>
          </p:cNvPr>
          <p:cNvPicPr>
            <a:picLocks noChangeAspect="1"/>
          </p:cNvPicPr>
          <p:nvPr>
            <a:videoFile r:link="rId8"/>
            <p:extLst>
              <p:ext uri="{DAA4B4D4-6D71-4841-9C94-3DE7FCFB9230}">
                <p14:media xmlns:p14="http://schemas.microsoft.com/office/powerpoint/2010/main" r:embed="rId7"/>
              </p:ext>
            </p:extLst>
          </p:nvPr>
        </p:nvPicPr>
        <p:blipFill>
          <a:blip r:embed="rId25"/>
          <a:stretch>
            <a:fillRect/>
          </a:stretch>
        </p:blipFill>
        <p:spPr>
          <a:xfrm>
            <a:off x="1228172" y="3141997"/>
            <a:ext cx="2024167" cy="1800000"/>
          </a:xfrm>
          <a:prstGeom prst="rect">
            <a:avLst/>
          </a:prstGeom>
        </p:spPr>
      </p:pic>
      <p:pic>
        <p:nvPicPr>
          <p:cNvPr id="42" name="375_4relu_P">
            <a:hlinkClick r:id="" action="ppaction://media"/>
            <a:extLst>
              <a:ext uri="{FF2B5EF4-FFF2-40B4-BE49-F238E27FC236}">
                <a16:creationId xmlns:a16="http://schemas.microsoft.com/office/drawing/2014/main" id="{A03A28B3-BD50-4351-A329-3FE61B6AF022}"/>
              </a:ext>
            </a:extLst>
          </p:cNvPr>
          <p:cNvPicPr>
            <a:picLocks noChangeAspect="1"/>
          </p:cNvPicPr>
          <p:nvPr>
            <a:videoFile r:link="rId10"/>
            <p:extLst>
              <p:ext uri="{DAA4B4D4-6D71-4841-9C94-3DE7FCFB9230}">
                <p14:media xmlns:p14="http://schemas.microsoft.com/office/powerpoint/2010/main" r:embed="rId9"/>
              </p:ext>
            </p:extLst>
          </p:nvPr>
        </p:nvPicPr>
        <p:blipFill>
          <a:blip r:embed="rId26"/>
          <a:stretch>
            <a:fillRect/>
          </a:stretch>
        </p:blipFill>
        <p:spPr>
          <a:xfrm>
            <a:off x="3574001" y="3141997"/>
            <a:ext cx="2024167" cy="1800000"/>
          </a:xfrm>
          <a:prstGeom prst="rect">
            <a:avLst/>
          </a:prstGeom>
        </p:spPr>
      </p:pic>
      <p:pic>
        <p:nvPicPr>
          <p:cNvPr id="43" name="375_4relu_loss_P">
            <a:hlinkClick r:id="" action="ppaction://media"/>
            <a:extLst>
              <a:ext uri="{FF2B5EF4-FFF2-40B4-BE49-F238E27FC236}">
                <a16:creationId xmlns:a16="http://schemas.microsoft.com/office/drawing/2014/main" id="{822B118F-5189-4987-B9C9-1FD2855F256B}"/>
              </a:ext>
            </a:extLst>
          </p:cNvPr>
          <p:cNvPicPr>
            <a:picLocks noChangeAspect="1"/>
          </p:cNvPicPr>
          <p:nvPr>
            <a:videoFile r:link="rId12"/>
            <p:extLst>
              <p:ext uri="{DAA4B4D4-6D71-4841-9C94-3DE7FCFB9230}">
                <p14:media xmlns:p14="http://schemas.microsoft.com/office/powerpoint/2010/main" r:embed="rId11"/>
              </p:ext>
            </p:extLst>
          </p:nvPr>
        </p:nvPicPr>
        <p:blipFill>
          <a:blip r:embed="rId27"/>
          <a:stretch>
            <a:fillRect/>
          </a:stretch>
        </p:blipFill>
        <p:spPr>
          <a:xfrm>
            <a:off x="5796677" y="3121563"/>
            <a:ext cx="2024167" cy="1800000"/>
          </a:xfrm>
          <a:prstGeom prst="rect">
            <a:avLst/>
          </a:prstGeom>
        </p:spPr>
      </p:pic>
      <p:pic>
        <p:nvPicPr>
          <p:cNvPr id="44" name="35_real_P">
            <a:hlinkClick r:id="" action="ppaction://media"/>
            <a:extLst>
              <a:ext uri="{FF2B5EF4-FFF2-40B4-BE49-F238E27FC236}">
                <a16:creationId xmlns:a16="http://schemas.microsoft.com/office/drawing/2014/main" id="{0F7603EA-F2B0-49A4-B550-568F051FE9D4}"/>
              </a:ext>
            </a:extLst>
          </p:cNvPr>
          <p:cNvPicPr>
            <a:picLocks noChangeAspect="1"/>
          </p:cNvPicPr>
          <p:nvPr>
            <a:videoFile r:link="rId14"/>
            <p:extLst>
              <p:ext uri="{DAA4B4D4-6D71-4841-9C94-3DE7FCFB9230}">
                <p14:media xmlns:p14="http://schemas.microsoft.com/office/powerpoint/2010/main" r:embed="rId13"/>
              </p:ext>
            </p:extLst>
          </p:nvPr>
        </p:nvPicPr>
        <p:blipFill>
          <a:blip r:embed="rId28"/>
          <a:stretch>
            <a:fillRect/>
          </a:stretch>
        </p:blipFill>
        <p:spPr>
          <a:xfrm>
            <a:off x="1228172" y="1261300"/>
            <a:ext cx="2022917" cy="1800000"/>
          </a:xfrm>
          <a:prstGeom prst="rect">
            <a:avLst/>
          </a:prstGeom>
        </p:spPr>
      </p:pic>
      <p:pic>
        <p:nvPicPr>
          <p:cNvPr id="45" name="35_SQ_4relu_P">
            <a:hlinkClick r:id="" action="ppaction://media"/>
            <a:extLst>
              <a:ext uri="{FF2B5EF4-FFF2-40B4-BE49-F238E27FC236}">
                <a16:creationId xmlns:a16="http://schemas.microsoft.com/office/drawing/2014/main" id="{F89CABF1-C747-4688-91F5-81F773836BC2}"/>
              </a:ext>
            </a:extLst>
          </p:cNvPr>
          <p:cNvPicPr>
            <a:picLocks noChangeAspect="1"/>
          </p:cNvPicPr>
          <p:nvPr>
            <a:videoFile r:link="rId16"/>
            <p:extLst>
              <p:ext uri="{DAA4B4D4-6D71-4841-9C94-3DE7FCFB9230}">
                <p14:media xmlns:p14="http://schemas.microsoft.com/office/powerpoint/2010/main" r:embed="rId15"/>
              </p:ext>
            </p:extLst>
          </p:nvPr>
        </p:nvPicPr>
        <p:blipFill>
          <a:blip r:embed="rId29"/>
          <a:stretch>
            <a:fillRect/>
          </a:stretch>
        </p:blipFill>
        <p:spPr>
          <a:xfrm>
            <a:off x="3575251" y="1229412"/>
            <a:ext cx="2022917" cy="1800000"/>
          </a:xfrm>
          <a:prstGeom prst="rect">
            <a:avLst/>
          </a:prstGeom>
        </p:spPr>
      </p:pic>
      <p:pic>
        <p:nvPicPr>
          <p:cNvPr id="46" name="35_SQ_4relu_loss_P">
            <a:hlinkClick r:id="" action="ppaction://media"/>
            <a:extLst>
              <a:ext uri="{FF2B5EF4-FFF2-40B4-BE49-F238E27FC236}">
                <a16:creationId xmlns:a16="http://schemas.microsoft.com/office/drawing/2014/main" id="{06442671-B20A-4589-962E-A9319F5062AC}"/>
              </a:ext>
            </a:extLst>
          </p:cNvPr>
          <p:cNvPicPr>
            <a:picLocks noChangeAspect="1"/>
          </p:cNvPicPr>
          <p:nvPr>
            <a:videoFile r:link="rId18"/>
            <p:extLst>
              <p:ext uri="{DAA4B4D4-6D71-4841-9C94-3DE7FCFB9230}">
                <p14:media xmlns:p14="http://schemas.microsoft.com/office/powerpoint/2010/main" r:embed="rId17"/>
              </p:ext>
            </p:extLst>
          </p:nvPr>
        </p:nvPicPr>
        <p:blipFill>
          <a:blip r:embed="rId30"/>
          <a:stretch>
            <a:fillRect/>
          </a:stretch>
        </p:blipFill>
        <p:spPr>
          <a:xfrm>
            <a:off x="5866673" y="1229412"/>
            <a:ext cx="2024167" cy="1800000"/>
          </a:xfrm>
          <a:prstGeom prst="rect">
            <a:avLst/>
          </a:prstGeom>
        </p:spPr>
      </p:pic>
      <p:sp>
        <p:nvSpPr>
          <p:cNvPr id="47" name="文本框 46">
            <a:extLst>
              <a:ext uri="{FF2B5EF4-FFF2-40B4-BE49-F238E27FC236}">
                <a16:creationId xmlns:a16="http://schemas.microsoft.com/office/drawing/2014/main" id="{4AB1D25C-9859-4AFF-B6C4-84CC517E81B7}"/>
              </a:ext>
            </a:extLst>
          </p:cNvPr>
          <p:cNvSpPr txBox="1"/>
          <p:nvPr/>
        </p:nvSpPr>
        <p:spPr>
          <a:xfrm>
            <a:off x="7590686" y="6084711"/>
            <a:ext cx="1724764" cy="688202"/>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zh-CN" altLang="en-US" sz="1400" b="1" dirty="0">
                <a:solidFill>
                  <a:srgbClr val="FF0000"/>
                </a:solidFill>
                <a:latin typeface="楷体" panose="02010609060101010101" pitchFamily="49" charset="-122"/>
                <a:ea typeface="楷体" panose="02010609060101010101" pitchFamily="49" charset="-122"/>
              </a:rPr>
              <a:t>流动特征捕捉</a:t>
            </a:r>
            <a:endParaRPr lang="en-US" altLang="zh-CN" sz="1400" b="1" dirty="0">
              <a:solidFill>
                <a:srgbClr val="FF0000"/>
              </a:solidFill>
              <a:latin typeface="楷体" panose="02010609060101010101" pitchFamily="49" charset="-122"/>
              <a:ea typeface="楷体" panose="02010609060101010101" pitchFamily="49" charset="-122"/>
            </a:endParaRPr>
          </a:p>
          <a:p>
            <a:pPr marL="285750" indent="-285750">
              <a:lnSpc>
                <a:spcPct val="150000"/>
              </a:lnSpc>
              <a:buFont typeface="Wingdings" panose="05000000000000000000" pitchFamily="2" charset="2"/>
              <a:buChar char="ü"/>
            </a:pPr>
            <a:r>
              <a:rPr lang="zh-CN" altLang="en-US" sz="1400" b="1" dirty="0">
                <a:solidFill>
                  <a:srgbClr val="FF0000"/>
                </a:solidFill>
                <a:latin typeface="楷体" panose="02010609060101010101" pitchFamily="49" charset="-122"/>
                <a:ea typeface="楷体" panose="02010609060101010101" pitchFamily="49" charset="-122"/>
              </a:rPr>
              <a:t>激波运动预测</a:t>
            </a:r>
          </a:p>
        </p:txBody>
      </p:sp>
      <mc:AlternateContent xmlns:mc="http://schemas.openxmlformats.org/markup-compatibility/2006" xmlns:a14="http://schemas.microsoft.com/office/drawing/2010/main">
        <mc:Choice Requires="a14">
          <p:sp>
            <p:nvSpPr>
              <p:cNvPr id="48" name="矩形 47">
                <a:extLst>
                  <a:ext uri="{FF2B5EF4-FFF2-40B4-BE49-F238E27FC236}">
                    <a16:creationId xmlns:a16="http://schemas.microsoft.com/office/drawing/2014/main" id="{DF641533-A84E-49D1-94D0-8E0A7333D875}"/>
                  </a:ext>
                </a:extLst>
              </p:cNvPr>
              <p:cNvSpPr/>
              <p:nvPr/>
            </p:nvSpPr>
            <p:spPr>
              <a:xfrm>
                <a:off x="358035" y="2059367"/>
                <a:ext cx="928331"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sz="1400" b="1" i="1">
                          <a:latin typeface="Cambria Math" panose="02040503050406030204" pitchFamily="18" charset="0"/>
                        </a:rPr>
                        <m:t>𝜶</m:t>
                      </m:r>
                      <m:r>
                        <a:rPr lang="zh-CN" altLang="en-US" sz="1400" b="1" i="0">
                          <a:latin typeface="Cambria Math" panose="02040503050406030204" pitchFamily="18" charset="0"/>
                        </a:rPr>
                        <m:t>=</m:t>
                      </m:r>
                      <m:r>
                        <a:rPr lang="zh-CN" altLang="en-US" sz="1400" b="1" i="0">
                          <a:latin typeface="Cambria Math" panose="02040503050406030204" pitchFamily="18" charset="0"/>
                        </a:rPr>
                        <m:t>𝟑</m:t>
                      </m:r>
                      <m:r>
                        <a:rPr lang="zh-CN" altLang="en-US" sz="1400" b="1" i="0">
                          <a:latin typeface="Cambria Math" panose="02040503050406030204" pitchFamily="18" charset="0"/>
                        </a:rPr>
                        <m:t>.</m:t>
                      </m:r>
                      <m:r>
                        <a:rPr lang="zh-CN" altLang="en-US" sz="1400" b="1" i="0">
                          <a:latin typeface="Cambria Math" panose="02040503050406030204" pitchFamily="18" charset="0"/>
                        </a:rPr>
                        <m:t>𝟓</m:t>
                      </m:r>
                      <m:r>
                        <a:rPr lang="zh-CN" altLang="en-US" sz="1400" b="1" i="0">
                          <a:latin typeface="Cambria Math" panose="02040503050406030204" pitchFamily="18" charset="0"/>
                        </a:rPr>
                        <m:t>°</m:t>
                      </m:r>
                    </m:oMath>
                  </m:oMathPara>
                </a14:m>
                <a:endParaRPr lang="zh-CN" altLang="en-US" sz="1400" b="1" dirty="0">
                  <a:ea typeface="黑体" panose="02010609060101010101" pitchFamily="49" charset="-122"/>
                </a:endParaRPr>
              </a:p>
            </p:txBody>
          </p:sp>
        </mc:Choice>
        <mc:Fallback xmlns="">
          <p:sp>
            <p:nvSpPr>
              <p:cNvPr id="48" name="矩形 47">
                <a:extLst>
                  <a:ext uri="{FF2B5EF4-FFF2-40B4-BE49-F238E27FC236}">
                    <a16:creationId xmlns:a16="http://schemas.microsoft.com/office/drawing/2014/main" id="{DF641533-A84E-49D1-94D0-8E0A7333D875}"/>
                  </a:ext>
                </a:extLst>
              </p:cNvPr>
              <p:cNvSpPr>
                <a:spLocks noRot="1" noChangeAspect="1" noMove="1" noResize="1" noEditPoints="1" noAdjustHandles="1" noChangeArrowheads="1" noChangeShapeType="1" noTextEdit="1"/>
              </p:cNvSpPr>
              <p:nvPr/>
            </p:nvSpPr>
            <p:spPr>
              <a:xfrm>
                <a:off x="358035" y="2059367"/>
                <a:ext cx="928331" cy="307777"/>
              </a:xfrm>
              <a:prstGeom prst="rect">
                <a:avLst/>
              </a:prstGeom>
              <a:blipFill>
                <a:blip r:embed="rId31"/>
                <a:stretch>
                  <a:fillRect/>
                </a:stretch>
              </a:blipFill>
            </p:spPr>
            <p:txBody>
              <a:bodyPr/>
              <a:lstStyle/>
              <a:p>
                <a:r>
                  <a:rPr lang="zh-CN" altLang="en-US">
                    <a:noFill/>
                  </a:rPr>
                  <a:t> </a:t>
                </a:r>
              </a:p>
            </p:txBody>
          </p:sp>
        </mc:Fallback>
      </mc:AlternateContent>
      <p:grpSp>
        <p:nvGrpSpPr>
          <p:cNvPr id="49" name="组合 48">
            <a:extLst>
              <a:ext uri="{FF2B5EF4-FFF2-40B4-BE49-F238E27FC236}">
                <a16:creationId xmlns:a16="http://schemas.microsoft.com/office/drawing/2014/main" id="{8A1401A5-9596-4CE0-ADE3-209453629382}"/>
              </a:ext>
            </a:extLst>
          </p:cNvPr>
          <p:cNvGrpSpPr/>
          <p:nvPr/>
        </p:nvGrpSpPr>
        <p:grpSpPr>
          <a:xfrm>
            <a:off x="322834" y="3790823"/>
            <a:ext cx="913007" cy="541953"/>
            <a:chOff x="0" y="3732065"/>
            <a:chExt cx="913007" cy="541953"/>
          </a:xfrm>
        </p:grpSpPr>
        <mc:AlternateContent xmlns:mc="http://schemas.openxmlformats.org/markup-compatibility/2006" xmlns:a14="http://schemas.microsoft.com/office/drawing/2010/main">
          <mc:Choice Requires="a14">
            <p:sp>
              <p:nvSpPr>
                <p:cNvPr id="53" name="矩形 52">
                  <a:extLst>
                    <a:ext uri="{FF2B5EF4-FFF2-40B4-BE49-F238E27FC236}">
                      <a16:creationId xmlns:a16="http://schemas.microsoft.com/office/drawing/2014/main" id="{C1102E7D-6ABC-46DD-A8AF-49A1B735078C}"/>
                    </a:ext>
                  </a:extLst>
                </p:cNvPr>
                <p:cNvSpPr/>
                <p:nvPr/>
              </p:nvSpPr>
              <p:spPr>
                <a:xfrm>
                  <a:off x="0" y="3732065"/>
                  <a:ext cx="913007"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sz="1200" b="1" i="1">
                            <a:latin typeface="Cambria Math" panose="02040503050406030204" pitchFamily="18" charset="0"/>
                          </a:rPr>
                          <m:t>𝜶</m:t>
                        </m:r>
                        <m:r>
                          <a:rPr lang="zh-CN" altLang="en-US" sz="1200" b="1" i="0">
                            <a:latin typeface="Cambria Math" panose="02040503050406030204" pitchFamily="18" charset="0"/>
                          </a:rPr>
                          <m:t>=</m:t>
                        </m:r>
                        <m:r>
                          <a:rPr lang="zh-CN" altLang="en-US" sz="1200" b="1" i="0">
                            <a:latin typeface="Cambria Math" panose="02040503050406030204" pitchFamily="18" charset="0"/>
                          </a:rPr>
                          <m:t>𝟑</m:t>
                        </m:r>
                        <m:r>
                          <a:rPr lang="zh-CN" altLang="en-US" sz="1200" b="1" i="0">
                            <a:latin typeface="Cambria Math" panose="02040503050406030204" pitchFamily="18" charset="0"/>
                          </a:rPr>
                          <m:t>.</m:t>
                        </m:r>
                        <m:r>
                          <a:rPr lang="zh-CN" altLang="en-US" sz="1200" b="1" i="0">
                            <a:latin typeface="Cambria Math" panose="02040503050406030204" pitchFamily="18" charset="0"/>
                          </a:rPr>
                          <m:t>𝟕𝟓</m:t>
                        </m:r>
                        <m:r>
                          <a:rPr lang="zh-CN" altLang="en-US" sz="1200" b="1" i="0">
                            <a:latin typeface="Cambria Math" panose="02040503050406030204" pitchFamily="18" charset="0"/>
                          </a:rPr>
                          <m:t>°</m:t>
                        </m:r>
                      </m:oMath>
                    </m:oMathPara>
                  </a14:m>
                  <a:endParaRPr lang="zh-CN" altLang="en-US" sz="1200" b="1" dirty="0">
                    <a:ea typeface="黑体" panose="02010609060101010101" pitchFamily="49" charset="-122"/>
                  </a:endParaRPr>
                </a:p>
              </p:txBody>
            </p:sp>
          </mc:Choice>
          <mc:Fallback xmlns="">
            <p:sp>
              <p:nvSpPr>
                <p:cNvPr id="44" name="矩形 43">
                  <a:extLst>
                    <a:ext uri="{FF2B5EF4-FFF2-40B4-BE49-F238E27FC236}">
                      <a16:creationId xmlns:a16="http://schemas.microsoft.com/office/drawing/2014/main" id="{7F632FEC-1124-41E4-BEBD-246D4AFFDDB7}"/>
                    </a:ext>
                  </a:extLst>
                </p:cNvPr>
                <p:cNvSpPr>
                  <a:spLocks noRot="1" noChangeAspect="1" noMove="1" noResize="1" noEditPoints="1" noAdjustHandles="1" noChangeArrowheads="1" noChangeShapeType="1" noTextEdit="1"/>
                </p:cNvSpPr>
                <p:nvPr/>
              </p:nvSpPr>
              <p:spPr>
                <a:xfrm>
                  <a:off x="0" y="3732065"/>
                  <a:ext cx="913007" cy="276999"/>
                </a:xfrm>
                <a:prstGeom prst="rect">
                  <a:avLst/>
                </a:prstGeom>
                <a:blipFill>
                  <a:blip r:embed="rId32"/>
                  <a:stretch>
                    <a:fillRect/>
                  </a:stretch>
                </a:blipFill>
              </p:spPr>
              <p:txBody>
                <a:bodyPr/>
                <a:lstStyle/>
                <a:p>
                  <a:r>
                    <a:rPr lang="zh-CN" altLang="en-US">
                      <a:noFill/>
                    </a:rPr>
                    <a:t> </a:t>
                  </a:r>
                </a:p>
              </p:txBody>
            </p:sp>
          </mc:Fallback>
        </mc:AlternateContent>
        <p:sp>
          <p:nvSpPr>
            <p:cNvPr id="54" name="文本框 53">
              <a:extLst>
                <a:ext uri="{FF2B5EF4-FFF2-40B4-BE49-F238E27FC236}">
                  <a16:creationId xmlns:a16="http://schemas.microsoft.com/office/drawing/2014/main" id="{7C918CDE-85B1-482D-A194-65E2D9DEDFCC}"/>
                </a:ext>
              </a:extLst>
            </p:cNvPr>
            <p:cNvSpPr txBox="1"/>
            <p:nvPr/>
          </p:nvSpPr>
          <p:spPr>
            <a:xfrm>
              <a:off x="169995" y="3997019"/>
              <a:ext cx="735343" cy="276999"/>
            </a:xfrm>
            <a:prstGeom prst="rect">
              <a:avLst/>
            </a:prstGeom>
            <a:noFill/>
          </p:spPr>
          <p:txBody>
            <a:bodyPr wrap="square" rtlCol="0">
              <a:spAutoFit/>
            </a:bodyPr>
            <a:lstStyle/>
            <a:p>
              <a:r>
                <a:rPr lang="zh-CN" altLang="en-US" sz="1200" b="1" dirty="0">
                  <a:ea typeface="黑体" panose="02010609060101010101" pitchFamily="49" charset="-122"/>
                </a:rPr>
                <a:t>内插态</a:t>
              </a:r>
            </a:p>
          </p:txBody>
        </p:sp>
      </p:grpSp>
      <p:grpSp>
        <p:nvGrpSpPr>
          <p:cNvPr id="55" name="组合 54">
            <a:extLst>
              <a:ext uri="{FF2B5EF4-FFF2-40B4-BE49-F238E27FC236}">
                <a16:creationId xmlns:a16="http://schemas.microsoft.com/office/drawing/2014/main" id="{7C252658-A6EF-4EDC-829C-AE1DB3912787}"/>
              </a:ext>
            </a:extLst>
          </p:cNvPr>
          <p:cNvGrpSpPr/>
          <p:nvPr/>
        </p:nvGrpSpPr>
        <p:grpSpPr>
          <a:xfrm>
            <a:off x="386843" y="5648941"/>
            <a:ext cx="870713" cy="549259"/>
            <a:chOff x="49777" y="5658110"/>
            <a:chExt cx="870713" cy="549259"/>
          </a:xfrm>
        </p:grpSpPr>
        <mc:AlternateContent xmlns:mc="http://schemas.openxmlformats.org/markup-compatibility/2006" xmlns:a14="http://schemas.microsoft.com/office/drawing/2010/main">
          <mc:Choice Requires="a14">
            <p:sp>
              <p:nvSpPr>
                <p:cNvPr id="56" name="矩形 55">
                  <a:extLst>
                    <a:ext uri="{FF2B5EF4-FFF2-40B4-BE49-F238E27FC236}">
                      <a16:creationId xmlns:a16="http://schemas.microsoft.com/office/drawing/2014/main" id="{F256DDA8-CB2F-4E95-96FB-8C65BC4E9CC2}"/>
                    </a:ext>
                  </a:extLst>
                </p:cNvPr>
                <p:cNvSpPr/>
                <p:nvPr/>
              </p:nvSpPr>
              <p:spPr>
                <a:xfrm>
                  <a:off x="49777" y="5658110"/>
                  <a:ext cx="821635"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sz="1200" b="1" i="1" smtClean="0">
                            <a:latin typeface="Cambria Math" panose="02040503050406030204" pitchFamily="18" charset="0"/>
                          </a:rPr>
                          <m:t>𝜶</m:t>
                        </m:r>
                        <m:r>
                          <a:rPr lang="zh-CN" altLang="en-US" sz="1200" b="1" i="0">
                            <a:latin typeface="Cambria Math" panose="02040503050406030204" pitchFamily="18" charset="0"/>
                          </a:rPr>
                          <m:t>=</m:t>
                        </m:r>
                        <m:r>
                          <a:rPr lang="zh-CN" altLang="en-US" sz="1200" b="1" i="0">
                            <a:latin typeface="Cambria Math" panose="02040503050406030204" pitchFamily="18" charset="0"/>
                          </a:rPr>
                          <m:t>𝟑</m:t>
                        </m:r>
                        <m:r>
                          <a:rPr lang="zh-CN" altLang="en-US" sz="1200" b="1" i="0">
                            <a:latin typeface="Cambria Math" panose="02040503050406030204" pitchFamily="18" charset="0"/>
                          </a:rPr>
                          <m:t>.</m:t>
                        </m:r>
                        <m:r>
                          <a:rPr lang="en-US" altLang="zh-CN" sz="1200" b="1" i="0" smtClean="0">
                            <a:latin typeface="Cambria Math" panose="02040503050406030204" pitchFamily="18" charset="0"/>
                          </a:rPr>
                          <m:t>𝟗</m:t>
                        </m:r>
                        <m:r>
                          <a:rPr lang="zh-CN" altLang="en-US" sz="1200" b="1" i="0">
                            <a:latin typeface="Cambria Math" panose="02040503050406030204" pitchFamily="18" charset="0"/>
                          </a:rPr>
                          <m:t>°</m:t>
                        </m:r>
                      </m:oMath>
                    </m:oMathPara>
                  </a14:m>
                  <a:endParaRPr lang="zh-CN" altLang="en-US" sz="1200" b="1" dirty="0">
                    <a:ea typeface="黑体" panose="02010609060101010101" pitchFamily="49" charset="-122"/>
                  </a:endParaRPr>
                </a:p>
              </p:txBody>
            </p:sp>
          </mc:Choice>
          <mc:Fallback xmlns="">
            <p:sp>
              <p:nvSpPr>
                <p:cNvPr id="47" name="矩形 46">
                  <a:extLst>
                    <a:ext uri="{FF2B5EF4-FFF2-40B4-BE49-F238E27FC236}">
                      <a16:creationId xmlns:a16="http://schemas.microsoft.com/office/drawing/2014/main" id="{2148554A-6B44-4A80-BBD1-2E0357330002}"/>
                    </a:ext>
                  </a:extLst>
                </p:cNvPr>
                <p:cNvSpPr>
                  <a:spLocks noRot="1" noChangeAspect="1" noMove="1" noResize="1" noEditPoints="1" noAdjustHandles="1" noChangeArrowheads="1" noChangeShapeType="1" noTextEdit="1"/>
                </p:cNvSpPr>
                <p:nvPr/>
              </p:nvSpPr>
              <p:spPr>
                <a:xfrm>
                  <a:off x="49777" y="5658110"/>
                  <a:ext cx="821635" cy="276999"/>
                </a:xfrm>
                <a:prstGeom prst="rect">
                  <a:avLst/>
                </a:prstGeom>
                <a:blipFill>
                  <a:blip r:embed="rId33"/>
                  <a:stretch>
                    <a:fillRect/>
                  </a:stretch>
                </a:blipFill>
              </p:spPr>
              <p:txBody>
                <a:bodyPr/>
                <a:lstStyle/>
                <a:p>
                  <a:r>
                    <a:rPr lang="zh-CN" altLang="en-US">
                      <a:noFill/>
                    </a:rPr>
                    <a:t> </a:t>
                  </a:r>
                </a:p>
              </p:txBody>
            </p:sp>
          </mc:Fallback>
        </mc:AlternateContent>
        <p:sp>
          <p:nvSpPr>
            <p:cNvPr id="57" name="文本框 56">
              <a:extLst>
                <a:ext uri="{FF2B5EF4-FFF2-40B4-BE49-F238E27FC236}">
                  <a16:creationId xmlns:a16="http://schemas.microsoft.com/office/drawing/2014/main" id="{9DF539CF-7E3D-4083-8401-3EEBCB4D18F5}"/>
                </a:ext>
              </a:extLst>
            </p:cNvPr>
            <p:cNvSpPr txBox="1"/>
            <p:nvPr/>
          </p:nvSpPr>
          <p:spPr>
            <a:xfrm>
              <a:off x="185147" y="5930370"/>
              <a:ext cx="735343" cy="276999"/>
            </a:xfrm>
            <a:prstGeom prst="rect">
              <a:avLst/>
            </a:prstGeom>
            <a:noFill/>
          </p:spPr>
          <p:txBody>
            <a:bodyPr wrap="square" rtlCol="0">
              <a:spAutoFit/>
            </a:bodyPr>
            <a:lstStyle/>
            <a:p>
              <a:r>
                <a:rPr lang="zh-CN" altLang="en-US" sz="1200" b="1" dirty="0">
                  <a:ea typeface="黑体" panose="02010609060101010101" pitchFamily="49" charset="-122"/>
                </a:rPr>
                <a:t>外插态</a:t>
              </a:r>
            </a:p>
          </p:txBody>
        </p:sp>
      </p:grpSp>
    </p:spTree>
    <p:extLst>
      <p:ext uri="{BB962C8B-B14F-4D97-AF65-F5344CB8AC3E}">
        <p14:creationId xmlns:p14="http://schemas.microsoft.com/office/powerpoint/2010/main" val="365178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999" fill="hold"/>
                                        <p:tgtEl>
                                          <p:spTgt spid="38"/>
                                        </p:tgtEl>
                                      </p:cBhvr>
                                    </p:cmd>
                                  </p:childTnLst>
                                </p:cTn>
                              </p:par>
                              <p:par>
                                <p:cTn id="7" presetID="1" presetClass="mediacall" presetSubtype="0" fill="hold" nodeType="withEffect">
                                  <p:stCondLst>
                                    <p:cond delay="0"/>
                                  </p:stCondLst>
                                  <p:childTnLst>
                                    <p:cmd type="call" cmd="playFrom(0.0)">
                                      <p:cBhvr>
                                        <p:cTn id="8" dur="11999" fill="hold"/>
                                        <p:tgtEl>
                                          <p:spTgt spid="39"/>
                                        </p:tgtEl>
                                      </p:cBhvr>
                                    </p:cmd>
                                  </p:childTnLst>
                                </p:cTn>
                              </p:par>
                              <p:par>
                                <p:cTn id="9" presetID="1" presetClass="mediacall" presetSubtype="0" fill="hold" nodeType="withEffect">
                                  <p:stCondLst>
                                    <p:cond delay="0"/>
                                  </p:stCondLst>
                                  <p:childTnLst>
                                    <p:cmd type="call" cmd="playFrom(0.0)">
                                      <p:cBhvr>
                                        <p:cTn id="10" dur="11999" fill="hold"/>
                                        <p:tgtEl>
                                          <p:spTgt spid="40"/>
                                        </p:tgtEl>
                                      </p:cBhvr>
                                    </p:cmd>
                                  </p:childTnLst>
                                </p:cTn>
                              </p:par>
                              <p:par>
                                <p:cTn id="11" presetID="1" presetClass="mediacall" presetSubtype="0" fill="hold" nodeType="withEffect">
                                  <p:stCondLst>
                                    <p:cond delay="0"/>
                                  </p:stCondLst>
                                  <p:childTnLst>
                                    <p:cmd type="call" cmd="playFrom(0.0)">
                                      <p:cBhvr>
                                        <p:cTn id="12" dur="11999" fill="hold"/>
                                        <p:tgtEl>
                                          <p:spTgt spid="41"/>
                                        </p:tgtEl>
                                      </p:cBhvr>
                                    </p:cmd>
                                  </p:childTnLst>
                                </p:cTn>
                              </p:par>
                              <p:par>
                                <p:cTn id="13" presetID="1" presetClass="mediacall" presetSubtype="0" fill="hold" nodeType="withEffect">
                                  <p:stCondLst>
                                    <p:cond delay="0"/>
                                  </p:stCondLst>
                                  <p:childTnLst>
                                    <p:cmd type="call" cmd="playFrom(0.0)">
                                      <p:cBhvr>
                                        <p:cTn id="14" dur="11999" fill="hold"/>
                                        <p:tgtEl>
                                          <p:spTgt spid="42"/>
                                        </p:tgtEl>
                                      </p:cBhvr>
                                    </p:cmd>
                                  </p:childTnLst>
                                </p:cTn>
                              </p:par>
                              <p:par>
                                <p:cTn id="15" presetID="1" presetClass="mediacall" presetSubtype="0" fill="hold" nodeType="withEffect">
                                  <p:stCondLst>
                                    <p:cond delay="0"/>
                                  </p:stCondLst>
                                  <p:childTnLst>
                                    <p:cmd type="call" cmd="playFrom(0.0)">
                                      <p:cBhvr>
                                        <p:cTn id="16" dur="11999" fill="hold"/>
                                        <p:tgtEl>
                                          <p:spTgt spid="43"/>
                                        </p:tgtEl>
                                      </p:cBhvr>
                                    </p:cmd>
                                  </p:childTnLst>
                                </p:cTn>
                              </p:par>
                              <p:par>
                                <p:cTn id="17" presetID="1" presetClass="mediacall" presetSubtype="0" fill="hold" nodeType="withEffect">
                                  <p:stCondLst>
                                    <p:cond delay="0"/>
                                  </p:stCondLst>
                                  <p:childTnLst>
                                    <p:cmd type="call" cmd="playFrom(0.0)">
                                      <p:cBhvr>
                                        <p:cTn id="18" dur="11999" fill="hold"/>
                                        <p:tgtEl>
                                          <p:spTgt spid="44"/>
                                        </p:tgtEl>
                                      </p:cBhvr>
                                    </p:cmd>
                                  </p:childTnLst>
                                </p:cTn>
                              </p:par>
                              <p:par>
                                <p:cTn id="19" presetID="1" presetClass="mediacall" presetSubtype="0" fill="hold" nodeType="withEffect">
                                  <p:stCondLst>
                                    <p:cond delay="0"/>
                                  </p:stCondLst>
                                  <p:childTnLst>
                                    <p:cmd type="call" cmd="playFrom(0.0)">
                                      <p:cBhvr>
                                        <p:cTn id="20" dur="11999" fill="hold"/>
                                        <p:tgtEl>
                                          <p:spTgt spid="45"/>
                                        </p:tgtEl>
                                      </p:cBhvr>
                                    </p:cmd>
                                  </p:childTnLst>
                                </p:cTn>
                              </p:par>
                              <p:par>
                                <p:cTn id="21" presetID="1" presetClass="mediacall" presetSubtype="0" fill="hold" nodeType="withEffect">
                                  <p:stCondLst>
                                    <p:cond delay="0"/>
                                  </p:stCondLst>
                                  <p:childTnLst>
                                    <p:cmd type="call" cmd="playFrom(0.0)">
                                      <p:cBhvr>
                                        <p:cTn id="22" dur="11999"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8"/>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withEffect">
                                  <p:stCondLst>
                                    <p:cond delay="0"/>
                                  </p:stCondLst>
                                  <p:childTnLst>
                                    <p:cmd type="call" cmd="togglePause">
                                      <p:cBhvr>
                                        <p:cTn id="27" dur="1" fill="hold"/>
                                        <p:tgtEl>
                                          <p:spTgt spid="38"/>
                                        </p:tgtEl>
                                      </p:cBhvr>
                                    </p:cmd>
                                  </p:childTnLst>
                                </p:cTn>
                              </p:par>
                            </p:childTnLst>
                          </p:cTn>
                        </p:par>
                      </p:childTnLst>
                    </p:cTn>
                  </p:par>
                </p:childTnLst>
              </p:cTn>
              <p:nextCondLst>
                <p:cond evt="onClick" delay="0">
                  <p:tgtEl>
                    <p:spTgt spid="38"/>
                  </p:tgtEl>
                </p:cond>
              </p:nextCondLst>
            </p:seq>
            <p:seq concurrent="1" nextAc="seek">
              <p:cTn id="28" restart="whenNotActive" fill="hold" evtFilter="cancelBubble" nodeType="interactiveSeq">
                <p:stCondLst>
                  <p:cond evt="onClick" delay="0">
                    <p:tgtEl>
                      <p:spTgt spid="39"/>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withEffect">
                                  <p:stCondLst>
                                    <p:cond delay="0"/>
                                  </p:stCondLst>
                                  <p:childTnLst>
                                    <p:cmd type="call" cmd="togglePause">
                                      <p:cBhvr>
                                        <p:cTn id="32" dur="1" fill="hold"/>
                                        <p:tgtEl>
                                          <p:spTgt spid="39"/>
                                        </p:tgtEl>
                                      </p:cBhvr>
                                    </p:cmd>
                                  </p:childTnLst>
                                </p:cTn>
                              </p:par>
                            </p:childTnLst>
                          </p:cTn>
                        </p:par>
                      </p:childTnLst>
                    </p:cTn>
                  </p:par>
                </p:childTnLst>
              </p:cTn>
              <p:nextCondLst>
                <p:cond evt="onClick" delay="0">
                  <p:tgtEl>
                    <p:spTgt spid="39"/>
                  </p:tgtEl>
                </p:cond>
              </p:nextCondLst>
            </p:seq>
            <p:seq concurrent="1" nextAc="seek">
              <p:cTn id="33" restart="whenNotActive" fill="hold" evtFilter="cancelBubble" nodeType="interactiveSeq">
                <p:stCondLst>
                  <p:cond evt="onClick" delay="0">
                    <p:tgtEl>
                      <p:spTgt spid="40"/>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withEffect">
                                  <p:stCondLst>
                                    <p:cond delay="0"/>
                                  </p:stCondLst>
                                  <p:childTnLst>
                                    <p:cmd type="call" cmd="togglePause">
                                      <p:cBhvr>
                                        <p:cTn id="37" dur="1" fill="hold"/>
                                        <p:tgtEl>
                                          <p:spTgt spid="40"/>
                                        </p:tgtEl>
                                      </p:cBhvr>
                                    </p:cmd>
                                  </p:childTnLst>
                                </p:cTn>
                              </p:par>
                            </p:childTnLst>
                          </p:cTn>
                        </p:par>
                      </p:childTnLst>
                    </p:cTn>
                  </p:par>
                </p:childTnLst>
              </p:cTn>
              <p:nextCondLst>
                <p:cond evt="onClick" delay="0">
                  <p:tgtEl>
                    <p:spTgt spid="40"/>
                  </p:tgtEl>
                </p:cond>
              </p:nextCondLst>
            </p:seq>
            <p:seq concurrent="1" nextAc="seek">
              <p:cTn id="38" restart="whenNotActive" fill="hold" evtFilter="cancelBubble" nodeType="interactiveSeq">
                <p:stCondLst>
                  <p:cond evt="onClick" delay="0">
                    <p:tgtEl>
                      <p:spTgt spid="41"/>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withEffect">
                                  <p:stCondLst>
                                    <p:cond delay="0"/>
                                  </p:stCondLst>
                                  <p:childTnLst>
                                    <p:cmd type="call" cmd="togglePause">
                                      <p:cBhvr>
                                        <p:cTn id="42" dur="1" fill="hold"/>
                                        <p:tgtEl>
                                          <p:spTgt spid="41"/>
                                        </p:tgtEl>
                                      </p:cBhvr>
                                    </p:cmd>
                                  </p:childTnLst>
                                </p:cTn>
                              </p:par>
                            </p:childTnLst>
                          </p:cTn>
                        </p:par>
                      </p:childTnLst>
                    </p:cTn>
                  </p:par>
                </p:childTnLst>
              </p:cTn>
              <p:nextCondLst>
                <p:cond evt="onClick" delay="0">
                  <p:tgtEl>
                    <p:spTgt spid="41"/>
                  </p:tgtEl>
                </p:cond>
              </p:nextCondLst>
            </p:seq>
            <p:seq concurrent="1" nextAc="seek">
              <p:cTn id="43" restart="whenNotActive" fill="hold" evtFilter="cancelBubble" nodeType="interactiveSeq">
                <p:stCondLst>
                  <p:cond evt="onClick" delay="0">
                    <p:tgtEl>
                      <p:spTgt spid="42"/>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withEffect">
                                  <p:stCondLst>
                                    <p:cond delay="0"/>
                                  </p:stCondLst>
                                  <p:childTnLst>
                                    <p:cmd type="call" cmd="togglePause">
                                      <p:cBhvr>
                                        <p:cTn id="47" dur="1" fill="hold"/>
                                        <p:tgtEl>
                                          <p:spTgt spid="42"/>
                                        </p:tgtEl>
                                      </p:cBhvr>
                                    </p:cmd>
                                  </p:childTnLst>
                                </p:cTn>
                              </p:par>
                            </p:childTnLst>
                          </p:cTn>
                        </p:par>
                      </p:childTnLst>
                    </p:cTn>
                  </p:par>
                </p:childTnLst>
              </p:cTn>
              <p:nextCondLst>
                <p:cond evt="onClick" delay="0">
                  <p:tgtEl>
                    <p:spTgt spid="42"/>
                  </p:tgtEl>
                </p:cond>
              </p:nextCondLst>
            </p:seq>
            <p:seq concurrent="1" nextAc="seek">
              <p:cTn id="48" restart="whenNotActive" fill="hold" evtFilter="cancelBubble" nodeType="interactiveSeq">
                <p:stCondLst>
                  <p:cond evt="onClick" delay="0">
                    <p:tgtEl>
                      <p:spTgt spid="43"/>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withEffect">
                                  <p:stCondLst>
                                    <p:cond delay="0"/>
                                  </p:stCondLst>
                                  <p:childTnLst>
                                    <p:cmd type="call" cmd="togglePause">
                                      <p:cBhvr>
                                        <p:cTn id="52" dur="1" fill="hold"/>
                                        <p:tgtEl>
                                          <p:spTgt spid="43"/>
                                        </p:tgtEl>
                                      </p:cBhvr>
                                    </p:cmd>
                                  </p:childTnLst>
                                </p:cTn>
                              </p:par>
                            </p:childTnLst>
                          </p:cTn>
                        </p:par>
                      </p:childTnLst>
                    </p:cTn>
                  </p:par>
                </p:childTnLst>
              </p:cTn>
              <p:nextCondLst>
                <p:cond evt="onClick" delay="0">
                  <p:tgtEl>
                    <p:spTgt spid="43"/>
                  </p:tgtEl>
                </p:cond>
              </p:nextCondLst>
            </p:seq>
            <p:seq concurrent="1" nextAc="seek">
              <p:cTn id="53" restart="whenNotActive" fill="hold" evtFilter="cancelBubble" nodeType="interactiveSeq">
                <p:stCondLst>
                  <p:cond evt="onClick" delay="0">
                    <p:tgtEl>
                      <p:spTgt spid="44"/>
                    </p:tgtEl>
                  </p:cond>
                </p:stCondLst>
                <p:endSync evt="end" delay="0">
                  <p:rtn val="all"/>
                </p:endSync>
                <p:childTnLst>
                  <p:par>
                    <p:cTn id="54" fill="hold">
                      <p:stCondLst>
                        <p:cond delay="0"/>
                      </p:stCondLst>
                      <p:childTnLst>
                        <p:par>
                          <p:cTn id="55" fill="hold">
                            <p:stCondLst>
                              <p:cond delay="0"/>
                            </p:stCondLst>
                            <p:childTnLst>
                              <p:par>
                                <p:cTn id="56" presetID="2" presetClass="mediacall" presetSubtype="0" fill="hold" nodeType="withEffect">
                                  <p:stCondLst>
                                    <p:cond delay="0"/>
                                  </p:stCondLst>
                                  <p:childTnLst>
                                    <p:cmd type="call" cmd="togglePause">
                                      <p:cBhvr>
                                        <p:cTn id="57" dur="1" fill="hold"/>
                                        <p:tgtEl>
                                          <p:spTgt spid="44"/>
                                        </p:tgtEl>
                                      </p:cBhvr>
                                    </p:cmd>
                                  </p:childTnLst>
                                </p:cTn>
                              </p:par>
                            </p:childTnLst>
                          </p:cTn>
                        </p:par>
                      </p:childTnLst>
                    </p:cTn>
                  </p:par>
                </p:childTnLst>
              </p:cTn>
              <p:nextCondLst>
                <p:cond evt="onClick" delay="0">
                  <p:tgtEl>
                    <p:spTgt spid="44"/>
                  </p:tgtEl>
                </p:cond>
              </p:nextCondLst>
            </p:seq>
            <p:seq concurrent="1" nextAc="seek">
              <p:cTn id="58" restart="whenNotActive" fill="hold" evtFilter="cancelBubble" nodeType="interactiveSeq">
                <p:stCondLst>
                  <p:cond evt="onClick" delay="0">
                    <p:tgtEl>
                      <p:spTgt spid="45"/>
                    </p:tgtEl>
                  </p:cond>
                </p:stCondLst>
                <p:endSync evt="end" delay="0">
                  <p:rtn val="all"/>
                </p:endSync>
                <p:childTnLst>
                  <p:par>
                    <p:cTn id="59" fill="hold">
                      <p:stCondLst>
                        <p:cond delay="0"/>
                      </p:stCondLst>
                      <p:childTnLst>
                        <p:par>
                          <p:cTn id="60" fill="hold">
                            <p:stCondLst>
                              <p:cond delay="0"/>
                            </p:stCondLst>
                            <p:childTnLst>
                              <p:par>
                                <p:cTn id="61" presetID="2" presetClass="mediacall" presetSubtype="0" fill="hold" nodeType="withEffect">
                                  <p:stCondLst>
                                    <p:cond delay="0"/>
                                  </p:stCondLst>
                                  <p:childTnLst>
                                    <p:cmd type="call" cmd="togglePause">
                                      <p:cBhvr>
                                        <p:cTn id="62" dur="1" fill="hold"/>
                                        <p:tgtEl>
                                          <p:spTgt spid="45"/>
                                        </p:tgtEl>
                                      </p:cBhvr>
                                    </p:cmd>
                                  </p:childTnLst>
                                </p:cTn>
                              </p:par>
                            </p:childTnLst>
                          </p:cTn>
                        </p:par>
                      </p:childTnLst>
                    </p:cTn>
                  </p:par>
                </p:childTnLst>
              </p:cTn>
              <p:nextCondLst>
                <p:cond evt="onClick" delay="0">
                  <p:tgtEl>
                    <p:spTgt spid="45"/>
                  </p:tgtEl>
                </p:cond>
              </p:nextCondLst>
            </p:seq>
            <p:seq concurrent="1" nextAc="seek">
              <p:cTn id="63" restart="whenNotActive" fill="hold" evtFilter="cancelBubble" nodeType="interactiveSeq">
                <p:stCondLst>
                  <p:cond evt="onClick" delay="0">
                    <p:tgtEl>
                      <p:spTgt spid="46"/>
                    </p:tgtEl>
                  </p:cond>
                </p:stCondLst>
                <p:endSync evt="end" delay="0">
                  <p:rtn val="all"/>
                </p:endSync>
                <p:childTnLst>
                  <p:par>
                    <p:cTn id="64" fill="hold">
                      <p:stCondLst>
                        <p:cond delay="0"/>
                      </p:stCondLst>
                      <p:childTnLst>
                        <p:par>
                          <p:cTn id="65" fill="hold">
                            <p:stCondLst>
                              <p:cond delay="0"/>
                            </p:stCondLst>
                            <p:childTnLst>
                              <p:par>
                                <p:cTn id="66" presetID="2" presetClass="mediacall" presetSubtype="0" fill="hold" nodeType="withEffect">
                                  <p:stCondLst>
                                    <p:cond delay="0"/>
                                  </p:stCondLst>
                                  <p:childTnLst>
                                    <p:cmd type="call" cmd="togglePause">
                                      <p:cBhvr>
                                        <p:cTn id="67" dur="1" fill="hold"/>
                                        <p:tgtEl>
                                          <p:spTgt spid="46"/>
                                        </p:tgtEl>
                                      </p:cBhvr>
                                    </p:cmd>
                                  </p:childTnLst>
                                </p:cTn>
                              </p:par>
                            </p:childTnLst>
                          </p:cTn>
                        </p:par>
                      </p:childTnLst>
                    </p:cTn>
                  </p:par>
                </p:childTnLst>
              </p:cTn>
              <p:nextCondLst>
                <p:cond evt="onClick" delay="0">
                  <p:tgtEl>
                    <p:spTgt spid="46"/>
                  </p:tgtEl>
                </p:cond>
              </p:nextCondLst>
            </p:seq>
            <p:video>
              <p:cMediaNode vol="80000">
                <p:cTn id="68" fill="hold" display="0">
                  <p:stCondLst>
                    <p:cond delay="indefinite"/>
                  </p:stCondLst>
                </p:cTn>
                <p:tgtEl>
                  <p:spTgt spid="38"/>
                </p:tgtEl>
              </p:cMediaNode>
            </p:video>
            <p:video>
              <p:cMediaNode vol="80000">
                <p:cTn id="69" fill="hold" display="0">
                  <p:stCondLst>
                    <p:cond delay="indefinite"/>
                  </p:stCondLst>
                </p:cTn>
                <p:tgtEl>
                  <p:spTgt spid="39"/>
                </p:tgtEl>
              </p:cMediaNode>
            </p:video>
            <p:video>
              <p:cMediaNode vol="80000">
                <p:cTn id="70" fill="hold" display="0">
                  <p:stCondLst>
                    <p:cond delay="indefinite"/>
                  </p:stCondLst>
                </p:cTn>
                <p:tgtEl>
                  <p:spTgt spid="40"/>
                </p:tgtEl>
              </p:cMediaNode>
            </p:video>
            <p:video>
              <p:cMediaNode vol="80000">
                <p:cTn id="71" fill="hold" display="0">
                  <p:stCondLst>
                    <p:cond delay="indefinite"/>
                  </p:stCondLst>
                </p:cTn>
                <p:tgtEl>
                  <p:spTgt spid="41"/>
                </p:tgtEl>
              </p:cMediaNode>
            </p:video>
            <p:video>
              <p:cMediaNode vol="80000">
                <p:cTn id="72" fill="hold" display="0">
                  <p:stCondLst>
                    <p:cond delay="indefinite"/>
                  </p:stCondLst>
                </p:cTn>
                <p:tgtEl>
                  <p:spTgt spid="42"/>
                </p:tgtEl>
              </p:cMediaNode>
            </p:video>
            <p:video>
              <p:cMediaNode vol="80000">
                <p:cTn id="73" fill="hold" display="0">
                  <p:stCondLst>
                    <p:cond delay="indefinite"/>
                  </p:stCondLst>
                </p:cTn>
                <p:tgtEl>
                  <p:spTgt spid="43"/>
                </p:tgtEl>
              </p:cMediaNode>
            </p:video>
            <p:video>
              <p:cMediaNode vol="80000">
                <p:cTn id="74" fill="hold" display="0">
                  <p:stCondLst>
                    <p:cond delay="indefinite"/>
                  </p:stCondLst>
                </p:cTn>
                <p:tgtEl>
                  <p:spTgt spid="44"/>
                </p:tgtEl>
              </p:cMediaNode>
            </p:video>
            <p:video>
              <p:cMediaNode vol="80000">
                <p:cTn id="75" fill="hold" display="0">
                  <p:stCondLst>
                    <p:cond delay="indefinite"/>
                  </p:stCondLst>
                </p:cTn>
                <p:tgtEl>
                  <p:spTgt spid="45"/>
                </p:tgtEl>
              </p:cMediaNode>
            </p:video>
            <p:video>
              <p:cMediaNode vol="80000">
                <p:cTn id="76" fill="hold" display="0">
                  <p:stCondLst>
                    <p:cond delay="indefinite"/>
                  </p:stCondLst>
                </p:cTn>
                <p:tgtEl>
                  <p:spTgt spid="4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a:cxnSpLocks/>
          </p:cNvCxnSpPr>
          <p:nvPr/>
        </p:nvCxnSpPr>
        <p:spPr>
          <a:xfrm>
            <a:off x="0" y="681799"/>
            <a:ext cx="5796677" cy="27777"/>
          </a:xfrm>
          <a:prstGeom prst="line">
            <a:avLst/>
          </a:prstGeom>
          <a:ln w="44450" cmpd="sng">
            <a:solidFill>
              <a:srgbClr val="005699"/>
            </a:solidFill>
            <a:prstDash val="solid"/>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20" name="图片 19">
            <a:extLst>
              <a:ext uri="{FF2B5EF4-FFF2-40B4-BE49-F238E27FC236}">
                <a16:creationId xmlns:a16="http://schemas.microsoft.com/office/drawing/2014/main" id="{6F74E694-EEF2-4139-924C-6F9DE2194B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677" y="-1783"/>
            <a:ext cx="3347323" cy="896421"/>
          </a:xfrm>
          <a:prstGeom prst="rect">
            <a:avLst/>
          </a:prstGeom>
        </p:spPr>
      </p:pic>
      <p:sp>
        <p:nvSpPr>
          <p:cNvPr id="26" name="矩形 25">
            <a:extLst>
              <a:ext uri="{FF2B5EF4-FFF2-40B4-BE49-F238E27FC236}">
                <a16:creationId xmlns:a16="http://schemas.microsoft.com/office/drawing/2014/main" id="{4A7D363C-41E0-410E-81C0-648F864C3906}"/>
              </a:ext>
            </a:extLst>
          </p:cNvPr>
          <p:cNvSpPr/>
          <p:nvPr/>
        </p:nvSpPr>
        <p:spPr>
          <a:xfrm>
            <a:off x="180000" y="0"/>
            <a:ext cx="1627369" cy="637675"/>
          </a:xfrm>
          <a:prstGeom prst="rect">
            <a:avLst/>
          </a:prstGeom>
        </p:spPr>
        <p:txBody>
          <a:bodyPr wrap="none">
            <a:spAutoFit/>
          </a:bodyPr>
          <a:lstStyle/>
          <a:p>
            <a:pPr>
              <a:lnSpc>
                <a:spcPct val="150000"/>
              </a:lnSpc>
            </a:pP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预测结果</a:t>
            </a:r>
            <a:endParaRPr lang="en-US" altLang="zh-CN" sz="2800" b="1" baseline="300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4" name="矩形 23">
            <a:extLst>
              <a:ext uri="{FF2B5EF4-FFF2-40B4-BE49-F238E27FC236}">
                <a16:creationId xmlns:a16="http://schemas.microsoft.com/office/drawing/2014/main" id="{824B39F5-539D-4B0A-90F4-B9AF1DC13ECF}"/>
              </a:ext>
            </a:extLst>
          </p:cNvPr>
          <p:cNvSpPr/>
          <p:nvPr/>
        </p:nvSpPr>
        <p:spPr>
          <a:xfrm>
            <a:off x="3429250" y="5682907"/>
            <a:ext cx="2428870" cy="246221"/>
          </a:xfrm>
          <a:prstGeom prst="rect">
            <a:avLst/>
          </a:prstGeom>
        </p:spPr>
        <p:txBody>
          <a:bodyPr wrap="none">
            <a:spAutoFit/>
          </a:bodyPr>
          <a:lstStyle/>
          <a:p>
            <a:pPr algn="ctr"/>
            <a:r>
              <a:rPr lang="zh-CN" altLang="en-US" sz="1000" b="1" dirty="0">
                <a:latin typeface="Times New Roman" panose="02020603050405020304" pitchFamily="18" charset="0"/>
                <a:ea typeface="黑体" panose="02010609060101010101" pitchFamily="49" charset="-122"/>
                <a:cs typeface="Times New Roman" panose="02020603050405020304" pitchFamily="18" charset="0"/>
              </a:rPr>
              <a:t>采样点流场变量变化曲线（攻角</a:t>
            </a:r>
            <a:r>
              <a:rPr lang="en-US" altLang="zh-CN" sz="1000" b="1" dirty="0">
                <a:latin typeface="Times New Roman" panose="02020603050405020304" pitchFamily="18" charset="0"/>
                <a:ea typeface="黑体" panose="02010609060101010101" pitchFamily="49" charset="-122"/>
                <a:cs typeface="Times New Roman" panose="02020603050405020304" pitchFamily="18" charset="0"/>
              </a:rPr>
              <a:t>3.5°</a:t>
            </a:r>
            <a:r>
              <a:rPr lang="zh-CN" altLang="en-US" sz="1000" b="1" dirty="0">
                <a:latin typeface="Times New Roman" panose="02020603050405020304" pitchFamily="18" charset="0"/>
                <a:ea typeface="黑体" panose="02010609060101010101" pitchFamily="49" charset="-122"/>
                <a:cs typeface="Times New Roman" panose="02020603050405020304" pitchFamily="18" charset="0"/>
              </a:rPr>
              <a:t>）</a:t>
            </a:r>
          </a:p>
        </p:txBody>
      </p:sp>
      <p:grpSp>
        <p:nvGrpSpPr>
          <p:cNvPr id="25" name="组合 24">
            <a:extLst>
              <a:ext uri="{FF2B5EF4-FFF2-40B4-BE49-F238E27FC236}">
                <a16:creationId xmlns:a16="http://schemas.microsoft.com/office/drawing/2014/main" id="{61157E96-10D1-4B67-B1CB-6182E6D0995C}"/>
              </a:ext>
            </a:extLst>
          </p:cNvPr>
          <p:cNvGrpSpPr/>
          <p:nvPr/>
        </p:nvGrpSpPr>
        <p:grpSpPr>
          <a:xfrm>
            <a:off x="650635" y="1393158"/>
            <a:ext cx="7200649" cy="4341471"/>
            <a:chOff x="1032258" y="1623177"/>
            <a:chExt cx="7200649" cy="4341471"/>
          </a:xfrm>
        </p:grpSpPr>
        <p:pic>
          <p:nvPicPr>
            <p:cNvPr id="27" name="图片 26">
              <a:extLst>
                <a:ext uri="{FF2B5EF4-FFF2-40B4-BE49-F238E27FC236}">
                  <a16:creationId xmlns:a16="http://schemas.microsoft.com/office/drawing/2014/main" id="{E1F6A894-057A-4FC8-8545-6F3CF880086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91778" y="1623177"/>
              <a:ext cx="2200643" cy="2160000"/>
            </a:xfrm>
            <a:prstGeom prst="rect">
              <a:avLst/>
            </a:prstGeom>
            <a:noFill/>
            <a:ln>
              <a:noFill/>
            </a:ln>
          </p:spPr>
        </p:pic>
        <p:pic>
          <p:nvPicPr>
            <p:cNvPr id="28" name="图片 27">
              <a:extLst>
                <a:ext uri="{FF2B5EF4-FFF2-40B4-BE49-F238E27FC236}">
                  <a16:creationId xmlns:a16="http://schemas.microsoft.com/office/drawing/2014/main" id="{FCD8248C-6A48-4433-94C8-3358C4516F2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63264" y="1651613"/>
              <a:ext cx="2237052" cy="2160000"/>
            </a:xfrm>
            <a:prstGeom prst="rect">
              <a:avLst/>
            </a:prstGeom>
            <a:noFill/>
            <a:ln>
              <a:noFill/>
            </a:ln>
          </p:spPr>
        </p:pic>
        <p:pic>
          <p:nvPicPr>
            <p:cNvPr id="29" name="图片 28">
              <a:extLst>
                <a:ext uri="{FF2B5EF4-FFF2-40B4-BE49-F238E27FC236}">
                  <a16:creationId xmlns:a16="http://schemas.microsoft.com/office/drawing/2014/main" id="{4B48BCD2-4E87-4FC4-9553-691C80E9653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07795" y="1651613"/>
              <a:ext cx="2325112" cy="2160000"/>
            </a:xfrm>
            <a:prstGeom prst="rect">
              <a:avLst/>
            </a:prstGeom>
            <a:noFill/>
            <a:ln>
              <a:noFill/>
            </a:ln>
          </p:spPr>
        </p:pic>
        <p:grpSp>
          <p:nvGrpSpPr>
            <p:cNvPr id="30" name="组合 29">
              <a:extLst>
                <a:ext uri="{FF2B5EF4-FFF2-40B4-BE49-F238E27FC236}">
                  <a16:creationId xmlns:a16="http://schemas.microsoft.com/office/drawing/2014/main" id="{3D7E3A46-5EE6-46E1-ACD2-7592CD2ACFFA}"/>
                </a:ext>
              </a:extLst>
            </p:cNvPr>
            <p:cNvGrpSpPr/>
            <p:nvPr/>
          </p:nvGrpSpPr>
          <p:grpSpPr>
            <a:xfrm>
              <a:off x="1384299" y="3783177"/>
              <a:ext cx="6840283" cy="2181471"/>
              <a:chOff x="2440592" y="3942178"/>
              <a:chExt cx="6840283" cy="2181471"/>
            </a:xfrm>
          </p:grpSpPr>
          <p:pic>
            <p:nvPicPr>
              <p:cNvPr id="33" name="图片 32">
                <a:extLst>
                  <a:ext uri="{FF2B5EF4-FFF2-40B4-BE49-F238E27FC236}">
                    <a16:creationId xmlns:a16="http://schemas.microsoft.com/office/drawing/2014/main" id="{02D7A6E6-0AA4-4752-A57B-A47D81B5574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40592" y="3942178"/>
                <a:ext cx="2204030" cy="2160000"/>
              </a:xfrm>
              <a:prstGeom prst="rect">
                <a:avLst/>
              </a:prstGeom>
              <a:noFill/>
              <a:ln>
                <a:noFill/>
              </a:ln>
            </p:spPr>
          </p:pic>
          <p:pic>
            <p:nvPicPr>
              <p:cNvPr id="34" name="图片 33">
                <a:extLst>
                  <a:ext uri="{FF2B5EF4-FFF2-40B4-BE49-F238E27FC236}">
                    <a16:creationId xmlns:a16="http://schemas.microsoft.com/office/drawing/2014/main" id="{F4969874-09B0-4315-819E-731768DB6FB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717863" y="3963649"/>
                <a:ext cx="2238746" cy="2160000"/>
              </a:xfrm>
              <a:prstGeom prst="rect">
                <a:avLst/>
              </a:prstGeom>
              <a:noFill/>
              <a:ln>
                <a:noFill/>
              </a:ln>
            </p:spPr>
          </p:pic>
          <p:pic>
            <p:nvPicPr>
              <p:cNvPr id="35" name="图片 34">
                <a:extLst>
                  <a:ext uri="{FF2B5EF4-FFF2-40B4-BE49-F238E27FC236}">
                    <a16:creationId xmlns:a16="http://schemas.microsoft.com/office/drawing/2014/main" id="{092C9BB6-3D4D-45C9-A8B2-2E6AFBCA79E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956609" y="3963649"/>
                <a:ext cx="2324266" cy="2160000"/>
              </a:xfrm>
              <a:prstGeom prst="rect">
                <a:avLst/>
              </a:prstGeom>
              <a:noFill/>
              <a:ln>
                <a:noFill/>
              </a:ln>
            </p:spPr>
          </p:pic>
        </p:grpSp>
        <p:sp>
          <p:nvSpPr>
            <p:cNvPr id="31" name="矩形 30">
              <a:extLst>
                <a:ext uri="{FF2B5EF4-FFF2-40B4-BE49-F238E27FC236}">
                  <a16:creationId xmlns:a16="http://schemas.microsoft.com/office/drawing/2014/main" id="{50747D89-B596-4A7E-8933-40332AC2913B}"/>
                </a:ext>
              </a:extLst>
            </p:cNvPr>
            <p:cNvSpPr/>
            <p:nvPr/>
          </p:nvSpPr>
          <p:spPr>
            <a:xfrm>
              <a:off x="1032259" y="2011930"/>
              <a:ext cx="300733" cy="1219245"/>
            </a:xfrm>
            <a:prstGeom prst="rect">
              <a:avLst/>
            </a:prstGeom>
          </p:spPr>
          <p:txBody>
            <a:bodyPr wrap="square">
              <a:spAutoFit/>
            </a:bodyPr>
            <a:lstStyle/>
            <a:p>
              <a:pPr>
                <a:lnSpc>
                  <a:spcPct val="150000"/>
                </a:lnSpc>
              </a:pPr>
              <a:r>
                <a:rPr lang="zh-CN" altLang="en-US" sz="1000" b="1" dirty="0">
                  <a:latin typeface="黑体" panose="02010609060101010101" pitchFamily="49" charset="-122"/>
                  <a:ea typeface="黑体" panose="02010609060101010101" pitchFamily="49" charset="-122"/>
                  <a:cs typeface="Times New Roman" panose="02020603050405020304" pitchFamily="18" charset="0"/>
                </a:rPr>
                <a:t>多工况预测</a:t>
              </a:r>
              <a:endParaRPr lang="en-US" altLang="zh-CN" sz="1000" dirty="0">
                <a:latin typeface="黑体" panose="02010609060101010101" pitchFamily="49" charset="-122"/>
                <a:ea typeface="黑体" panose="02010609060101010101" pitchFamily="49" charset="-122"/>
                <a:cs typeface="Times New Roman" panose="02020603050405020304" pitchFamily="18" charset="0"/>
              </a:endParaRPr>
            </a:p>
          </p:txBody>
        </p:sp>
        <p:sp>
          <p:nvSpPr>
            <p:cNvPr id="32" name="矩形 31">
              <a:extLst>
                <a:ext uri="{FF2B5EF4-FFF2-40B4-BE49-F238E27FC236}">
                  <a16:creationId xmlns:a16="http://schemas.microsoft.com/office/drawing/2014/main" id="{49828975-6520-4E9B-9F64-B631BF279F42}"/>
                </a:ext>
              </a:extLst>
            </p:cNvPr>
            <p:cNvSpPr/>
            <p:nvPr/>
          </p:nvSpPr>
          <p:spPr>
            <a:xfrm>
              <a:off x="1032258" y="3966963"/>
              <a:ext cx="300733" cy="1219245"/>
            </a:xfrm>
            <a:prstGeom prst="rect">
              <a:avLst/>
            </a:prstGeom>
          </p:spPr>
          <p:txBody>
            <a:bodyPr wrap="square">
              <a:spAutoFit/>
            </a:bodyPr>
            <a:lstStyle/>
            <a:p>
              <a:pPr>
                <a:lnSpc>
                  <a:spcPct val="150000"/>
                </a:lnSpc>
              </a:pPr>
              <a:r>
                <a:rPr lang="zh-CN" altLang="en-US" sz="1000" b="1" dirty="0">
                  <a:latin typeface="黑体" panose="02010609060101010101" pitchFamily="49" charset="-122"/>
                  <a:ea typeface="黑体" panose="02010609060101010101" pitchFamily="49" charset="-122"/>
                  <a:cs typeface="Times New Roman" panose="02020603050405020304" pitchFamily="18" charset="0"/>
                </a:rPr>
                <a:t>单工况预测</a:t>
              </a:r>
              <a:endParaRPr lang="en-US" altLang="zh-CN" sz="1000" dirty="0">
                <a:latin typeface="黑体" panose="02010609060101010101" pitchFamily="49" charset="-122"/>
                <a:ea typeface="黑体" panose="02010609060101010101" pitchFamily="49" charset="-122"/>
                <a:cs typeface="Times New Roman" panose="02020603050405020304" pitchFamily="18" charset="0"/>
              </a:endParaRPr>
            </a:p>
          </p:txBody>
        </p:sp>
      </p:grpSp>
      <p:sp>
        <p:nvSpPr>
          <p:cNvPr id="36" name="矩形 35">
            <a:extLst>
              <a:ext uri="{FF2B5EF4-FFF2-40B4-BE49-F238E27FC236}">
                <a16:creationId xmlns:a16="http://schemas.microsoft.com/office/drawing/2014/main" id="{C3AAF59E-F172-4433-8B5B-A7A1B5B1CC7B}"/>
              </a:ext>
            </a:extLst>
          </p:cNvPr>
          <p:cNvSpPr/>
          <p:nvPr/>
        </p:nvSpPr>
        <p:spPr>
          <a:xfrm>
            <a:off x="650635" y="6074796"/>
            <a:ext cx="7302078" cy="584775"/>
          </a:xfrm>
          <a:prstGeom prst="rect">
            <a:avLst/>
          </a:prstGeom>
          <a:ln w="19050">
            <a:solidFill>
              <a:srgbClr val="4181C8"/>
            </a:solidFill>
          </a:ln>
        </p:spPr>
        <p:txBody>
          <a:bodyPr wrap="square">
            <a:spAutoFit/>
          </a:bodyPr>
          <a:lstStyle/>
          <a:p>
            <a:r>
              <a:rPr lang="zh-CN" altLang="zh-CN" sz="1600" b="1" dirty="0">
                <a:latin typeface="楷体" panose="02010609060101010101" pitchFamily="49" charset="-122"/>
                <a:ea typeface="楷体" panose="02010609060101010101" pitchFamily="49" charset="-122"/>
              </a:rPr>
              <a:t>多工况样本集在提高样本复杂度</a:t>
            </a:r>
            <a:r>
              <a:rPr lang="zh-CN" altLang="en-US" sz="1600" b="1" dirty="0">
                <a:latin typeface="楷体" panose="02010609060101010101" pitchFamily="49" charset="-122"/>
                <a:ea typeface="楷体" panose="02010609060101010101" pitchFamily="49" charset="-122"/>
              </a:rPr>
              <a:t>的同时</a:t>
            </a:r>
            <a:r>
              <a:rPr lang="zh-CN" altLang="zh-CN" sz="1600" b="1" u="sng" dirty="0">
                <a:latin typeface="楷体" panose="02010609060101010101" pitchFamily="49" charset="-122"/>
                <a:ea typeface="楷体" panose="02010609060101010101" pitchFamily="49" charset="-122"/>
              </a:rPr>
              <a:t>丰富</a:t>
            </a:r>
            <a:r>
              <a:rPr lang="zh-CN" altLang="en-US" sz="1600" b="1" u="sng" dirty="0">
                <a:latin typeface="楷体" panose="02010609060101010101" pitchFamily="49" charset="-122"/>
                <a:ea typeface="楷体" panose="02010609060101010101" pitchFamily="49" charset="-122"/>
              </a:rPr>
              <a:t>了</a:t>
            </a:r>
            <a:r>
              <a:rPr lang="zh-CN" altLang="zh-CN" sz="1600" b="1" u="sng" dirty="0">
                <a:latin typeface="楷体" panose="02010609060101010101" pitchFamily="49" charset="-122"/>
                <a:ea typeface="楷体" panose="02010609060101010101" pitchFamily="49" charset="-122"/>
              </a:rPr>
              <a:t>流场特征信息</a:t>
            </a:r>
            <a:r>
              <a:rPr lang="zh-CN" altLang="zh-CN" sz="1600" b="1" dirty="0">
                <a:latin typeface="楷体" panose="02010609060101010101" pitchFamily="49" charset="-122"/>
                <a:ea typeface="楷体" panose="02010609060101010101" pitchFamily="49" charset="-122"/>
              </a:rPr>
              <a:t>，使神经网络能够学习更多的流场信息，对流场预测精度提高具有促进作用。</a:t>
            </a:r>
          </a:p>
        </p:txBody>
      </p:sp>
      <p:sp>
        <p:nvSpPr>
          <p:cNvPr id="37" name="矩形 36">
            <a:extLst>
              <a:ext uri="{FF2B5EF4-FFF2-40B4-BE49-F238E27FC236}">
                <a16:creationId xmlns:a16="http://schemas.microsoft.com/office/drawing/2014/main" id="{52ABC2AD-9B1D-49C4-8F5C-DF337AB0B048}"/>
              </a:ext>
            </a:extLst>
          </p:cNvPr>
          <p:cNvSpPr/>
          <p:nvPr/>
        </p:nvSpPr>
        <p:spPr>
          <a:xfrm>
            <a:off x="6470739" y="1134762"/>
            <a:ext cx="2032469" cy="307777"/>
          </a:xfrm>
          <a:prstGeom prst="rect">
            <a:avLst/>
          </a:prstGeom>
        </p:spPr>
        <p:txBody>
          <a:bodyPr wrap="square">
            <a:spAutoFit/>
          </a:bodyPr>
          <a:lstStyle/>
          <a:p>
            <a:r>
              <a:rPr lang="zh-CN" altLang="en-US" sz="1400" b="1"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误差明显降低</a:t>
            </a:r>
            <a:endParaRPr lang="zh-CN" altLang="en-US" sz="1400" dirty="0">
              <a:solidFill>
                <a:srgbClr val="FF0000"/>
              </a:solidFill>
            </a:endParaRPr>
          </a:p>
        </p:txBody>
      </p:sp>
      <p:sp>
        <p:nvSpPr>
          <p:cNvPr id="50" name="矩形 49">
            <a:extLst>
              <a:ext uri="{FF2B5EF4-FFF2-40B4-BE49-F238E27FC236}">
                <a16:creationId xmlns:a16="http://schemas.microsoft.com/office/drawing/2014/main" id="{0F51A11C-8EAD-4997-976C-BF46F2576E5D}"/>
              </a:ext>
            </a:extLst>
          </p:cNvPr>
          <p:cNvSpPr/>
          <p:nvPr/>
        </p:nvSpPr>
        <p:spPr>
          <a:xfrm>
            <a:off x="282088" y="811349"/>
            <a:ext cx="1218603" cy="403957"/>
          </a:xfrm>
          <a:prstGeom prst="rect">
            <a:avLst/>
          </a:prstGeom>
        </p:spPr>
        <p:txBody>
          <a:bodyPr wrap="none">
            <a:spAutoFit/>
          </a:bodyPr>
          <a:lstStyle/>
          <a:p>
            <a:pPr>
              <a:lnSpc>
                <a:spcPct val="150000"/>
              </a:lnSpc>
            </a:pPr>
            <a:r>
              <a:rPr lang="zh-CN" altLang="en-US" sz="1600" b="1" dirty="0">
                <a:latin typeface="黑体" panose="02010609060101010101" pitchFamily="49" charset="-122"/>
                <a:ea typeface="黑体" panose="02010609060101010101" pitchFamily="49" charset="-122"/>
                <a:cs typeface="Times New Roman" panose="02020603050405020304" pitchFamily="18" charset="0"/>
              </a:rPr>
              <a:t>样本丰富度</a:t>
            </a:r>
          </a:p>
        </p:txBody>
      </p:sp>
    </p:spTree>
    <p:extLst>
      <p:ext uri="{BB962C8B-B14F-4D97-AF65-F5344CB8AC3E}">
        <p14:creationId xmlns:p14="http://schemas.microsoft.com/office/powerpoint/2010/main" val="3500017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a:cxnSpLocks/>
          </p:cNvCxnSpPr>
          <p:nvPr/>
        </p:nvCxnSpPr>
        <p:spPr>
          <a:xfrm>
            <a:off x="0" y="681799"/>
            <a:ext cx="5796677" cy="27777"/>
          </a:xfrm>
          <a:prstGeom prst="line">
            <a:avLst/>
          </a:prstGeom>
          <a:ln w="44450" cmpd="sng">
            <a:solidFill>
              <a:srgbClr val="005699"/>
            </a:solidFill>
            <a:prstDash val="solid"/>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20" name="图片 19">
            <a:extLst>
              <a:ext uri="{FF2B5EF4-FFF2-40B4-BE49-F238E27FC236}">
                <a16:creationId xmlns:a16="http://schemas.microsoft.com/office/drawing/2014/main" id="{6F74E694-EEF2-4139-924C-6F9DE2194B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677" y="-1783"/>
            <a:ext cx="3347323" cy="896421"/>
          </a:xfrm>
          <a:prstGeom prst="rect">
            <a:avLst/>
          </a:prstGeom>
        </p:spPr>
      </p:pic>
      <p:sp>
        <p:nvSpPr>
          <p:cNvPr id="26" name="矩形 25">
            <a:extLst>
              <a:ext uri="{FF2B5EF4-FFF2-40B4-BE49-F238E27FC236}">
                <a16:creationId xmlns:a16="http://schemas.microsoft.com/office/drawing/2014/main" id="{4A7D363C-41E0-410E-81C0-648F864C3906}"/>
              </a:ext>
            </a:extLst>
          </p:cNvPr>
          <p:cNvSpPr/>
          <p:nvPr/>
        </p:nvSpPr>
        <p:spPr>
          <a:xfrm>
            <a:off x="180000" y="0"/>
            <a:ext cx="906017" cy="637675"/>
          </a:xfrm>
          <a:prstGeom prst="rect">
            <a:avLst/>
          </a:prstGeom>
        </p:spPr>
        <p:txBody>
          <a:bodyPr wrap="none">
            <a:spAutoFit/>
          </a:bodyPr>
          <a:lstStyle/>
          <a:p>
            <a:pPr>
              <a:lnSpc>
                <a:spcPct val="150000"/>
              </a:lnSpc>
            </a:pP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总结</a:t>
            </a:r>
            <a:endParaRPr lang="en-US" altLang="zh-CN" sz="2800" b="1" baseline="300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9" name="矩形 18">
            <a:extLst>
              <a:ext uri="{FF2B5EF4-FFF2-40B4-BE49-F238E27FC236}">
                <a16:creationId xmlns:a16="http://schemas.microsoft.com/office/drawing/2014/main" id="{7539C0E9-699D-456F-B044-C3850E93B0C3}"/>
              </a:ext>
            </a:extLst>
          </p:cNvPr>
          <p:cNvSpPr/>
          <p:nvPr/>
        </p:nvSpPr>
        <p:spPr>
          <a:xfrm>
            <a:off x="477475" y="1057878"/>
            <a:ext cx="7589565" cy="3596690"/>
          </a:xfrm>
          <a:prstGeom prst="rect">
            <a:avLst/>
          </a:prstGeom>
          <a:ln w="19050">
            <a:noFill/>
          </a:ln>
        </p:spPr>
        <p:txBody>
          <a:bodyPr wrap="square">
            <a:spAutoFit/>
          </a:bodyPr>
          <a:lstStyle/>
          <a:p>
            <a:pPr algn="just">
              <a:lnSpc>
                <a:spcPct val="150000"/>
              </a:lnSpc>
            </a:pPr>
            <a:r>
              <a:rPr lang="zh-CN" altLang="en-US" sz="1400" dirty="0">
                <a:latin typeface="黑体" panose="02010609060101010101" pitchFamily="49" charset="-122"/>
                <a:ea typeface="黑体" panose="02010609060101010101" pitchFamily="49" charset="-122"/>
              </a:rPr>
              <a:t>基于数据驱动的深度学习建模方法，针对强非线性的非定常跨声速抖振流动现象：</a:t>
            </a:r>
            <a:endParaRPr lang="en-US" altLang="zh-CN" sz="1400" dirty="0">
              <a:latin typeface="黑体" panose="02010609060101010101" pitchFamily="49" charset="-122"/>
              <a:ea typeface="黑体" panose="02010609060101010101" pitchFamily="49" charset="-122"/>
            </a:endParaRPr>
          </a:p>
          <a:p>
            <a:pPr marL="285750" indent="-285750" algn="just">
              <a:lnSpc>
                <a:spcPct val="150000"/>
              </a:lnSpc>
              <a:buFont typeface="Wingdings" panose="05000000000000000000" pitchFamily="2" charset="2"/>
              <a:buChar char="p"/>
            </a:pPr>
            <a:r>
              <a:rPr lang="zh-CN" altLang="en-US" sz="1400" dirty="0">
                <a:latin typeface="黑体" panose="02010609060101010101" pitchFamily="49" charset="-122"/>
                <a:ea typeface="黑体" panose="02010609060101010101" pitchFamily="49" charset="-122"/>
              </a:rPr>
              <a:t>构建基于卷积神经网络的混合深度神经网络作为降阶模型：</a:t>
            </a:r>
            <a:endParaRPr lang="en-US" altLang="zh-CN" sz="1400" dirty="0">
              <a:latin typeface="黑体" panose="02010609060101010101" pitchFamily="49" charset="-122"/>
              <a:ea typeface="黑体" panose="02010609060101010101" pitchFamily="49" charset="-122"/>
            </a:endParaRPr>
          </a:p>
          <a:p>
            <a:pPr algn="just">
              <a:lnSpc>
                <a:spcPct val="150000"/>
              </a:lnSpc>
            </a:pPr>
            <a:r>
              <a:rPr lang="en-US" altLang="zh-CN" sz="1400" dirty="0">
                <a:latin typeface="黑体" panose="02010609060101010101" pitchFamily="49" charset="-122"/>
                <a:ea typeface="黑体" panose="02010609060101010101" pitchFamily="49" charset="-122"/>
              </a:rPr>
              <a:t>   </a:t>
            </a:r>
            <a:r>
              <a:rPr lang="zh-CN" altLang="en-US" sz="1400" dirty="0">
                <a:latin typeface="黑体" panose="02010609060101010101" pitchFamily="49" charset="-122"/>
                <a:ea typeface="黑体" panose="02010609060101010101" pitchFamily="49" charset="-122"/>
              </a:rPr>
              <a:t>直接从大规模高维流场数据中挖掘抖振流场的时空特征变化规律，实现</a:t>
            </a:r>
            <a:r>
              <a:rPr lang="zh-CN" altLang="en-US" sz="1400" dirty="0">
                <a:solidFill>
                  <a:srgbClr val="FF0000"/>
                </a:solidFill>
                <a:latin typeface="黑体" panose="02010609060101010101" pitchFamily="49" charset="-122"/>
                <a:ea typeface="黑体" panose="02010609060101010101" pitchFamily="49" charset="-122"/>
              </a:rPr>
              <a:t>跨声速抖振流场预测</a:t>
            </a:r>
            <a:endParaRPr lang="en-US" altLang="zh-CN" sz="1400" dirty="0">
              <a:latin typeface="黑体" panose="02010609060101010101" pitchFamily="49" charset="-122"/>
              <a:ea typeface="黑体" panose="02010609060101010101" pitchFamily="49" charset="-122"/>
            </a:endParaRPr>
          </a:p>
          <a:p>
            <a:pPr marL="285750" indent="-285750" algn="just">
              <a:lnSpc>
                <a:spcPct val="150000"/>
              </a:lnSpc>
              <a:buFont typeface="Wingdings" panose="05000000000000000000" pitchFamily="2" charset="2"/>
              <a:buChar char="p"/>
            </a:pPr>
            <a:r>
              <a:rPr lang="zh-CN" altLang="en-US" sz="1400" dirty="0">
                <a:latin typeface="黑体" panose="02010609060101010101" pitchFamily="49" charset="-122"/>
                <a:ea typeface="黑体" panose="02010609060101010101" pitchFamily="49" charset="-122"/>
              </a:rPr>
              <a:t>从多方面对神经网络进行优化与改进，大大提高了</a:t>
            </a:r>
            <a:r>
              <a:rPr lang="zh-CN" altLang="en-US" sz="1400" dirty="0">
                <a:solidFill>
                  <a:srgbClr val="FF0000"/>
                </a:solidFill>
                <a:latin typeface="黑体" panose="02010609060101010101" pitchFamily="49" charset="-122"/>
                <a:ea typeface="黑体" panose="02010609060101010101" pitchFamily="49" charset="-122"/>
              </a:rPr>
              <a:t>预测精度与泛化性</a:t>
            </a:r>
            <a:r>
              <a:rPr lang="zh-CN" altLang="en-US" sz="1400" dirty="0">
                <a:latin typeface="黑体" panose="02010609060101010101" pitchFamily="49" charset="-122"/>
                <a:ea typeface="黑体" panose="02010609060101010101" pitchFamily="49" charset="-122"/>
              </a:rPr>
              <a:t>；</a:t>
            </a:r>
            <a:endParaRPr lang="en-US" altLang="zh-CN" sz="1400" dirty="0">
              <a:latin typeface="黑体" panose="02010609060101010101" pitchFamily="49" charset="-122"/>
              <a:ea typeface="黑体" panose="02010609060101010101" pitchFamily="49" charset="-122"/>
            </a:endParaRPr>
          </a:p>
          <a:p>
            <a:pPr marL="285750" indent="-285750" algn="just">
              <a:lnSpc>
                <a:spcPct val="150000"/>
              </a:lnSpc>
              <a:buFont typeface="Wingdings" panose="05000000000000000000" pitchFamily="2" charset="2"/>
              <a:buChar char="p"/>
            </a:pPr>
            <a:r>
              <a:rPr lang="zh-CN" altLang="en-US" sz="1400" dirty="0">
                <a:latin typeface="黑体" panose="02010609060101010101" pitchFamily="49" charset="-122"/>
                <a:ea typeface="黑体" panose="02010609060101010101" pitchFamily="49" charset="-122"/>
              </a:rPr>
              <a:t>相较于实验与数值计算，基于数据驱动的方法代价低且效率高：</a:t>
            </a:r>
            <a:endParaRPr lang="en-US" altLang="zh-CN" sz="1400" dirty="0">
              <a:latin typeface="黑体" panose="02010609060101010101" pitchFamily="49" charset="-122"/>
              <a:ea typeface="黑体" panose="02010609060101010101" pitchFamily="49" charset="-122"/>
            </a:endParaRPr>
          </a:p>
          <a:p>
            <a:pPr algn="just">
              <a:lnSpc>
                <a:spcPct val="150000"/>
              </a:lnSpc>
            </a:pPr>
            <a:r>
              <a:rPr lang="zh-CN" altLang="en-US" sz="1400" dirty="0">
                <a:latin typeface="黑体" panose="02010609060101010101" pitchFamily="49" charset="-122"/>
                <a:ea typeface="黑体" panose="02010609060101010101" pitchFamily="49" charset="-122"/>
              </a:rPr>
              <a:t>   在工程实际中利用局部历史流场数据直接对抖振流动变化进行快速预测；</a:t>
            </a:r>
            <a:r>
              <a:rPr lang="zh-CN" altLang="en-US" sz="1400" dirty="0">
                <a:solidFill>
                  <a:srgbClr val="FF0000"/>
                </a:solidFill>
                <a:latin typeface="黑体" panose="02010609060101010101" pitchFamily="49" charset="-122"/>
                <a:ea typeface="黑体" panose="02010609060101010101" pitchFamily="49" charset="-122"/>
              </a:rPr>
              <a:t>为跨声速抖振研究  </a:t>
            </a:r>
            <a:endParaRPr lang="en-US" altLang="zh-CN" sz="1400" dirty="0">
              <a:solidFill>
                <a:srgbClr val="FF0000"/>
              </a:solidFill>
              <a:latin typeface="黑体" panose="02010609060101010101" pitchFamily="49" charset="-122"/>
              <a:ea typeface="黑体" panose="02010609060101010101" pitchFamily="49" charset="-122"/>
            </a:endParaRPr>
          </a:p>
          <a:p>
            <a:pPr algn="just">
              <a:lnSpc>
                <a:spcPct val="150000"/>
              </a:lnSpc>
            </a:pPr>
            <a:r>
              <a:rPr lang="en-US" altLang="zh-CN" sz="1400" dirty="0">
                <a:solidFill>
                  <a:srgbClr val="FF0000"/>
                </a:solidFill>
                <a:latin typeface="黑体" panose="02010609060101010101" pitchFamily="49" charset="-122"/>
                <a:ea typeface="黑体" panose="02010609060101010101" pitchFamily="49" charset="-122"/>
              </a:rPr>
              <a:t>   </a:t>
            </a:r>
            <a:r>
              <a:rPr lang="zh-CN" altLang="en-US" sz="1400" dirty="0">
                <a:solidFill>
                  <a:srgbClr val="FF0000"/>
                </a:solidFill>
                <a:latin typeface="黑体" panose="02010609060101010101" pitchFamily="49" charset="-122"/>
                <a:ea typeface="黑体" panose="02010609060101010101" pitchFamily="49" charset="-122"/>
              </a:rPr>
              <a:t>与流动控制提供新的思路</a:t>
            </a:r>
            <a:r>
              <a:rPr lang="zh-CN" altLang="en-US" sz="1400" dirty="0">
                <a:latin typeface="黑体" panose="02010609060101010101" pitchFamily="49" charset="-122"/>
                <a:ea typeface="黑体" panose="02010609060101010101" pitchFamily="49" charset="-122"/>
              </a:rPr>
              <a:t>。</a:t>
            </a:r>
            <a:endParaRPr lang="en-US" altLang="zh-CN" sz="1400" dirty="0">
              <a:latin typeface="黑体" panose="02010609060101010101" pitchFamily="49" charset="-122"/>
              <a:ea typeface="黑体" panose="02010609060101010101" pitchFamily="49" charset="-122"/>
            </a:endParaRPr>
          </a:p>
          <a:p>
            <a:pPr marL="285750" indent="-285750" algn="just">
              <a:lnSpc>
                <a:spcPct val="150000"/>
              </a:lnSpc>
              <a:buFont typeface="Wingdings" panose="05000000000000000000" pitchFamily="2" charset="2"/>
              <a:buChar char="p"/>
            </a:pPr>
            <a:r>
              <a:rPr lang="zh-CN" altLang="en-US" sz="1400" dirty="0">
                <a:latin typeface="黑体" panose="02010609060101010101" pitchFamily="49" charset="-122"/>
                <a:ea typeface="黑体" panose="02010609060101010101" pitchFamily="49" charset="-122"/>
              </a:rPr>
              <a:t>对其他复杂非线性流动的流动特征学习与预测建模有一定的参考和训练经验，进一步可开展三维流场的预测工作。</a:t>
            </a:r>
            <a:endParaRPr lang="en-US" altLang="zh-CN" sz="1400" dirty="0">
              <a:latin typeface="黑体" panose="02010609060101010101" pitchFamily="49" charset="-122"/>
              <a:ea typeface="黑体" panose="02010609060101010101" pitchFamily="49" charset="-122"/>
            </a:endParaRPr>
          </a:p>
          <a:p>
            <a:pPr marL="285750" indent="-285750" algn="just">
              <a:lnSpc>
                <a:spcPct val="150000"/>
              </a:lnSpc>
              <a:buFont typeface="Wingdings" panose="05000000000000000000" pitchFamily="2" charset="2"/>
              <a:buChar char="p"/>
            </a:pPr>
            <a:r>
              <a:rPr lang="zh-CN" altLang="en-US" sz="1400" dirty="0">
                <a:latin typeface="黑体" panose="02010609060101010101" pitchFamily="49" charset="-122"/>
                <a:ea typeface="黑体" panose="02010609060101010101" pitchFamily="49" charset="-122"/>
              </a:rPr>
              <a:t>流场先验物理知识（如流场守恒量或控制方程）对神经网络的泛化与可解释性有一定的提升价值；</a:t>
            </a:r>
            <a:r>
              <a:rPr lang="en-US" altLang="zh-CN" sz="1400" dirty="0">
                <a:latin typeface="黑体" panose="02010609060101010101" pitchFamily="49" charset="-122"/>
                <a:ea typeface="黑体" panose="02010609060101010101" pitchFamily="49" charset="-122"/>
                <a:cs typeface="Times New Roman" panose="02020603050405020304" pitchFamily="18" charset="0"/>
              </a:rPr>
              <a:t>GAN</a:t>
            </a:r>
            <a:r>
              <a:rPr lang="zh-CN" altLang="en-US" sz="1400" dirty="0">
                <a:latin typeface="黑体" panose="02010609060101010101" pitchFamily="49" charset="-122"/>
                <a:ea typeface="黑体" panose="02010609060101010101" pitchFamily="49" charset="-122"/>
                <a:cs typeface="Times New Roman" panose="02020603050405020304" pitchFamily="18" charset="0"/>
              </a:rPr>
              <a:t>，</a:t>
            </a:r>
            <a:r>
              <a:rPr lang="zh-CN" altLang="en-US" sz="1400" dirty="0">
                <a:latin typeface="黑体" panose="02010609060101010101" pitchFamily="49" charset="-122"/>
                <a:ea typeface="黑体" panose="02010609060101010101" pitchFamily="49" charset="-122"/>
              </a:rPr>
              <a:t>强化学习等建模方法</a:t>
            </a:r>
          </a:p>
        </p:txBody>
      </p:sp>
    </p:spTree>
    <p:extLst>
      <p:ext uri="{BB962C8B-B14F-4D97-AF65-F5344CB8AC3E}">
        <p14:creationId xmlns:p14="http://schemas.microsoft.com/office/powerpoint/2010/main" val="823678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a:cxnSpLocks/>
          </p:cNvCxnSpPr>
          <p:nvPr/>
        </p:nvCxnSpPr>
        <p:spPr>
          <a:xfrm>
            <a:off x="0" y="681799"/>
            <a:ext cx="5796677" cy="27777"/>
          </a:xfrm>
          <a:prstGeom prst="line">
            <a:avLst/>
          </a:prstGeom>
          <a:ln w="44450" cmpd="sng">
            <a:solidFill>
              <a:srgbClr val="005699"/>
            </a:solidFill>
            <a:prstDash val="solid"/>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20" name="图片 19">
            <a:extLst>
              <a:ext uri="{FF2B5EF4-FFF2-40B4-BE49-F238E27FC236}">
                <a16:creationId xmlns:a16="http://schemas.microsoft.com/office/drawing/2014/main" id="{6F74E694-EEF2-4139-924C-6F9DE2194B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677" y="-1783"/>
            <a:ext cx="3347323" cy="896421"/>
          </a:xfrm>
          <a:prstGeom prst="rect">
            <a:avLst/>
          </a:prstGeom>
        </p:spPr>
      </p:pic>
      <p:sp>
        <p:nvSpPr>
          <p:cNvPr id="26" name="矩形 25">
            <a:extLst>
              <a:ext uri="{FF2B5EF4-FFF2-40B4-BE49-F238E27FC236}">
                <a16:creationId xmlns:a16="http://schemas.microsoft.com/office/drawing/2014/main" id="{4A7D363C-41E0-410E-81C0-648F864C3906}"/>
              </a:ext>
            </a:extLst>
          </p:cNvPr>
          <p:cNvSpPr/>
          <p:nvPr/>
        </p:nvSpPr>
        <p:spPr>
          <a:xfrm>
            <a:off x="180000" y="0"/>
            <a:ext cx="2635593" cy="656846"/>
          </a:xfrm>
          <a:prstGeom prst="rect">
            <a:avLst/>
          </a:prstGeom>
        </p:spPr>
        <p:txBody>
          <a:bodyPr wrap="none">
            <a:spAutoFit/>
          </a:bodyPr>
          <a:lstStyle/>
          <a:p>
            <a:pPr>
              <a:lnSpc>
                <a:spcPct val="150000"/>
              </a:lnSpc>
            </a:pP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MindSpore</a:t>
            </a: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框架</a:t>
            </a:r>
            <a:endParaRPr lang="en-US" altLang="zh-CN" sz="2800" b="1" baseline="30000"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2" name="图片 1">
            <a:extLst>
              <a:ext uri="{FF2B5EF4-FFF2-40B4-BE49-F238E27FC236}">
                <a16:creationId xmlns:a16="http://schemas.microsoft.com/office/drawing/2014/main" id="{A8388AF2-6F94-47E5-B3AC-D2092EDA63C0}"/>
              </a:ext>
            </a:extLst>
          </p:cNvPr>
          <p:cNvPicPr>
            <a:picLocks noChangeAspect="1"/>
          </p:cNvPicPr>
          <p:nvPr/>
        </p:nvPicPr>
        <p:blipFill rotWithShape="1">
          <a:blip r:embed="rId4"/>
          <a:srcRect r="10099"/>
          <a:stretch/>
        </p:blipFill>
        <p:spPr>
          <a:xfrm>
            <a:off x="5346848" y="1013327"/>
            <a:ext cx="3797152" cy="2880000"/>
          </a:xfrm>
          <a:prstGeom prst="rect">
            <a:avLst/>
          </a:prstGeom>
        </p:spPr>
      </p:pic>
      <p:sp>
        <p:nvSpPr>
          <p:cNvPr id="21" name="矩形 20">
            <a:extLst>
              <a:ext uri="{FF2B5EF4-FFF2-40B4-BE49-F238E27FC236}">
                <a16:creationId xmlns:a16="http://schemas.microsoft.com/office/drawing/2014/main" id="{51E92D7F-6E26-410D-8E92-E26C8215AF23}"/>
              </a:ext>
            </a:extLst>
          </p:cNvPr>
          <p:cNvSpPr/>
          <p:nvPr/>
        </p:nvSpPr>
        <p:spPr>
          <a:xfrm>
            <a:off x="282088" y="811349"/>
            <a:ext cx="1011815" cy="403957"/>
          </a:xfrm>
          <a:prstGeom prst="rect">
            <a:avLst/>
          </a:prstGeom>
        </p:spPr>
        <p:txBody>
          <a:bodyPr wrap="none">
            <a:spAutoFit/>
          </a:bodyPr>
          <a:lstStyle/>
          <a:p>
            <a:pPr>
              <a:lnSpc>
                <a:spcPct val="150000"/>
              </a:lnSpc>
            </a:pPr>
            <a:r>
              <a:rPr lang="zh-CN" altLang="en-US" sz="1600" b="1" dirty="0">
                <a:latin typeface="黑体" panose="02010609060101010101" pitchFamily="49" charset="-122"/>
                <a:ea typeface="黑体" panose="02010609060101010101" pitchFamily="49" charset="-122"/>
                <a:cs typeface="Times New Roman" panose="02020603050405020304" pitchFamily="18" charset="0"/>
              </a:rPr>
              <a:t>开源代码</a:t>
            </a:r>
            <a:endParaRPr lang="en-US" altLang="zh-CN" sz="1600" dirty="0">
              <a:latin typeface="黑体" panose="02010609060101010101" pitchFamily="49" charset="-122"/>
              <a:ea typeface="黑体" panose="02010609060101010101" pitchFamily="49" charset="-122"/>
              <a:cs typeface="Times New Roman" panose="02020603050405020304" pitchFamily="18" charset="0"/>
            </a:endParaRPr>
          </a:p>
        </p:txBody>
      </p:sp>
      <p:sp>
        <p:nvSpPr>
          <p:cNvPr id="22" name="矩形 21">
            <a:extLst>
              <a:ext uri="{FF2B5EF4-FFF2-40B4-BE49-F238E27FC236}">
                <a16:creationId xmlns:a16="http://schemas.microsoft.com/office/drawing/2014/main" id="{035E4D2E-C133-4BA3-8629-1F4F327867B6}"/>
              </a:ext>
            </a:extLst>
          </p:cNvPr>
          <p:cNvSpPr/>
          <p:nvPr/>
        </p:nvSpPr>
        <p:spPr>
          <a:xfrm>
            <a:off x="282088" y="1539868"/>
            <a:ext cx="1089856" cy="365036"/>
          </a:xfrm>
          <a:prstGeom prst="rect">
            <a:avLst/>
          </a:prstGeom>
        </p:spPr>
        <p:txBody>
          <a:bodyPr wrap="square">
            <a:spAutoFit/>
          </a:bodyPr>
          <a:lstStyle/>
          <a:p>
            <a:pPr>
              <a:lnSpc>
                <a:spcPct val="150000"/>
              </a:lnSpc>
            </a:pPr>
            <a:r>
              <a:rPr lang="zh-CN" altLang="en-US" sz="1400" b="1" dirty="0">
                <a:solidFill>
                  <a:srgbClr val="22659C"/>
                </a:solidFill>
                <a:latin typeface="黑体" panose="02010609060101010101" pitchFamily="49" charset="-122"/>
                <a:ea typeface="黑体" panose="02010609060101010101" pitchFamily="49" charset="-122"/>
                <a:cs typeface="Times New Roman" panose="02020603050405020304" pitchFamily="18" charset="0"/>
              </a:rPr>
              <a:t>训练数据集</a:t>
            </a:r>
            <a:endParaRPr lang="en-US" altLang="zh-CN" sz="1400" dirty="0">
              <a:solidFill>
                <a:srgbClr val="22659C"/>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3" name="矩形 2">
            <a:extLst>
              <a:ext uri="{FF2B5EF4-FFF2-40B4-BE49-F238E27FC236}">
                <a16:creationId xmlns:a16="http://schemas.microsoft.com/office/drawing/2014/main" id="{064FF32A-D4B5-4BDC-B893-841914A24E0B}"/>
              </a:ext>
            </a:extLst>
          </p:cNvPr>
          <p:cNvSpPr/>
          <p:nvPr/>
        </p:nvSpPr>
        <p:spPr>
          <a:xfrm>
            <a:off x="282088" y="1858830"/>
            <a:ext cx="5093356" cy="1677767"/>
          </a:xfrm>
          <a:prstGeom prst="rect">
            <a:avLst/>
          </a:prstGeom>
        </p:spPr>
        <p:txBody>
          <a:bodyPr wrap="square">
            <a:spAutoFit/>
          </a:bodyPr>
          <a:lstStyle/>
          <a:p>
            <a:pPr marL="171450" indent="-171450">
              <a:lnSpc>
                <a:spcPct val="150000"/>
              </a:lnSpc>
              <a:buFont typeface="Wingdings" panose="05000000000000000000" pitchFamily="2" charset="2"/>
              <a:buChar char="p"/>
            </a:pP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单状态数据集：单攻角状态下的多周期抖振流场瞬态快照</a:t>
            </a:r>
            <a:endParaRPr lang="en-US" altLang="zh-CN" sz="1200" dirty="0">
              <a:latin typeface="Times New Roman" panose="02020603050405020304" pitchFamily="18" charset="0"/>
              <a:ea typeface="黑体" panose="02010609060101010101" pitchFamily="49" charset="-122"/>
              <a:cs typeface="Times New Roman" panose="02020603050405020304" pitchFamily="18" charset="0"/>
            </a:endParaRPr>
          </a:p>
          <a:p>
            <a:pPr marL="171450" indent="-171450">
              <a:lnSpc>
                <a:spcPct val="150000"/>
              </a:lnSpc>
              <a:buFont typeface="Wingdings" panose="05000000000000000000" pitchFamily="2" charset="2"/>
              <a:buChar char="p"/>
            </a:pP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多状态数据集：攻角范围</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3.3°-3.8°</a:t>
            </a: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（间隔</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0.1°</a:t>
            </a: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6</a:t>
            </a: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组状态多周期抖振</a:t>
            </a:r>
            <a:endParaRPr lang="en-US" altLang="zh-CN" sz="1200" dirty="0">
              <a:latin typeface="Times New Roman" panose="02020603050405020304" pitchFamily="18" charset="0"/>
              <a:ea typeface="黑体" panose="02010609060101010101" pitchFamily="49" charset="-122"/>
              <a:cs typeface="Times New Roman" panose="02020603050405020304" pitchFamily="18" charset="0"/>
            </a:endParaRPr>
          </a:p>
          <a:p>
            <a:pPr>
              <a:lnSpc>
                <a:spcPct val="150000"/>
              </a:lnSpc>
            </a:pP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                                 </a:t>
            </a: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场瞬态快照</a:t>
            </a:r>
          </a:p>
          <a:p>
            <a:pPr marL="171450" indent="-171450">
              <a:lnSpc>
                <a:spcPct val="150000"/>
              </a:lnSpc>
              <a:buFont typeface="Wingdings" panose="05000000000000000000" pitchFamily="2" charset="2"/>
              <a:buChar char="p"/>
            </a:pP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下载地址：</a:t>
            </a:r>
            <a:r>
              <a:rPr lang="en-US" altLang="zh-CN" sz="1100" u="sng" dirty="0">
                <a:solidFill>
                  <a:srgbClr val="22659C"/>
                </a:solidFill>
                <a:latin typeface="Times New Roman" panose="02020603050405020304" pitchFamily="18" charset="0"/>
                <a:ea typeface="黑体" panose="02010609060101010101" pitchFamily="49" charset="-122"/>
                <a:cs typeface="Times New Roman" panose="02020603050405020304" pitchFamily="18" charset="0"/>
              </a:rPr>
              <a:t>https://download.mindspore.cn/mindscience/mindflow/dataset/applications/data_driven/airfoil/2D_unsteady/</a:t>
            </a:r>
            <a:endParaRPr lang="zh-CN" altLang="en-US" sz="1100" u="sng" dirty="0">
              <a:solidFill>
                <a:srgbClr val="22659C"/>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4" name="图片 3">
            <a:extLst>
              <a:ext uri="{FF2B5EF4-FFF2-40B4-BE49-F238E27FC236}">
                <a16:creationId xmlns:a16="http://schemas.microsoft.com/office/drawing/2014/main" id="{2BB680A4-7634-42BA-A07D-7BD99E580BAC}"/>
              </a:ext>
            </a:extLst>
          </p:cNvPr>
          <p:cNvPicPr>
            <a:picLocks noChangeAspect="1"/>
          </p:cNvPicPr>
          <p:nvPr/>
        </p:nvPicPr>
        <p:blipFill>
          <a:blip r:embed="rId5"/>
          <a:stretch>
            <a:fillRect/>
          </a:stretch>
        </p:blipFill>
        <p:spPr>
          <a:xfrm>
            <a:off x="1184899" y="5166000"/>
            <a:ext cx="4315292" cy="1692000"/>
          </a:xfrm>
          <a:prstGeom prst="rect">
            <a:avLst/>
          </a:prstGeom>
        </p:spPr>
      </p:pic>
      <p:sp>
        <p:nvSpPr>
          <p:cNvPr id="5" name="矩形 4">
            <a:extLst>
              <a:ext uri="{FF2B5EF4-FFF2-40B4-BE49-F238E27FC236}">
                <a16:creationId xmlns:a16="http://schemas.microsoft.com/office/drawing/2014/main" id="{5AE6B9CC-7BF9-43CB-AC78-A43861C86BEB}"/>
              </a:ext>
            </a:extLst>
          </p:cNvPr>
          <p:cNvSpPr/>
          <p:nvPr/>
        </p:nvSpPr>
        <p:spPr>
          <a:xfrm>
            <a:off x="327004" y="1258954"/>
            <a:ext cx="5301451" cy="307777"/>
          </a:xfrm>
          <a:prstGeom prst="rect">
            <a:avLst/>
          </a:prstGeom>
        </p:spPr>
        <p:txBody>
          <a:bodyPr wrap="none">
            <a:spAutoFit/>
          </a:bodyPr>
          <a:lstStyle/>
          <a:p>
            <a:r>
              <a:rPr lang="en-US" altLang="zh-CN" sz="1400" dirty="0" err="1">
                <a:latin typeface="Times New Roman" panose="02020603050405020304" pitchFamily="18" charset="0"/>
                <a:ea typeface="黑体" panose="02010609060101010101" pitchFamily="49" charset="-122"/>
                <a:cs typeface="Times New Roman" panose="02020603050405020304" pitchFamily="18" charset="0"/>
              </a:rPr>
              <a:t>Gitee</a:t>
            </a:r>
            <a:r>
              <a:rPr lang="zh-CN" altLang="en-US" sz="1400" dirty="0">
                <a:latin typeface="黑体" panose="02010609060101010101" pitchFamily="49" charset="-122"/>
                <a:ea typeface="黑体" panose="02010609060101010101" pitchFamily="49" charset="-122"/>
              </a:rPr>
              <a:t>提供了训练数集、训练代码、预测代码、流场数据处理代码</a:t>
            </a:r>
          </a:p>
        </p:txBody>
      </p:sp>
      <p:sp>
        <p:nvSpPr>
          <p:cNvPr id="7" name="矩形 6">
            <a:extLst>
              <a:ext uri="{FF2B5EF4-FFF2-40B4-BE49-F238E27FC236}">
                <a16:creationId xmlns:a16="http://schemas.microsoft.com/office/drawing/2014/main" id="{59B76E49-062C-409E-BF22-1F2733BE3A76}"/>
              </a:ext>
            </a:extLst>
          </p:cNvPr>
          <p:cNvSpPr/>
          <p:nvPr/>
        </p:nvSpPr>
        <p:spPr>
          <a:xfrm>
            <a:off x="282088" y="5164243"/>
            <a:ext cx="902811" cy="307777"/>
          </a:xfrm>
          <a:prstGeom prst="rect">
            <a:avLst/>
          </a:prstGeom>
        </p:spPr>
        <p:txBody>
          <a:bodyPr wrap="none">
            <a:spAutoFit/>
          </a:bodyPr>
          <a:lstStyle/>
          <a:p>
            <a:r>
              <a:rPr lang="zh-CN" altLang="en-US" sz="1400" b="1" dirty="0">
                <a:solidFill>
                  <a:srgbClr val="22659C"/>
                </a:solidFill>
                <a:latin typeface="黑体" panose="02010609060101010101" pitchFamily="49" charset="-122"/>
                <a:ea typeface="黑体" panose="02010609060101010101" pitchFamily="49" charset="-122"/>
              </a:rPr>
              <a:t>预测代码</a:t>
            </a:r>
          </a:p>
        </p:txBody>
      </p:sp>
      <p:pic>
        <p:nvPicPr>
          <p:cNvPr id="8" name="图片 7">
            <a:extLst>
              <a:ext uri="{FF2B5EF4-FFF2-40B4-BE49-F238E27FC236}">
                <a16:creationId xmlns:a16="http://schemas.microsoft.com/office/drawing/2014/main" id="{553D904C-B323-4FFE-ACD2-F1FBA40250D7}"/>
              </a:ext>
            </a:extLst>
          </p:cNvPr>
          <p:cNvPicPr>
            <a:picLocks noChangeAspect="1"/>
          </p:cNvPicPr>
          <p:nvPr/>
        </p:nvPicPr>
        <p:blipFill>
          <a:blip r:embed="rId6"/>
          <a:stretch>
            <a:fillRect/>
          </a:stretch>
        </p:blipFill>
        <p:spPr>
          <a:xfrm>
            <a:off x="3999385" y="3295833"/>
            <a:ext cx="1285822" cy="1800000"/>
          </a:xfrm>
          <a:prstGeom prst="rect">
            <a:avLst/>
          </a:prstGeom>
        </p:spPr>
      </p:pic>
      <p:sp>
        <p:nvSpPr>
          <p:cNvPr id="9" name="矩形 8">
            <a:extLst>
              <a:ext uri="{FF2B5EF4-FFF2-40B4-BE49-F238E27FC236}">
                <a16:creationId xmlns:a16="http://schemas.microsoft.com/office/drawing/2014/main" id="{748B1F78-06ED-4249-8ED7-CC511E872997}"/>
              </a:ext>
            </a:extLst>
          </p:cNvPr>
          <p:cNvSpPr/>
          <p:nvPr/>
        </p:nvSpPr>
        <p:spPr>
          <a:xfrm>
            <a:off x="282088" y="3684785"/>
            <a:ext cx="909073" cy="307777"/>
          </a:xfrm>
          <a:prstGeom prst="rect">
            <a:avLst/>
          </a:prstGeom>
        </p:spPr>
        <p:txBody>
          <a:bodyPr wrap="square">
            <a:spAutoFit/>
          </a:bodyPr>
          <a:lstStyle/>
          <a:p>
            <a:r>
              <a:rPr lang="zh-CN" altLang="en-US" sz="1400" b="1" dirty="0">
                <a:solidFill>
                  <a:srgbClr val="22659C"/>
                </a:solidFill>
                <a:latin typeface="黑体" panose="02010609060101010101" pitchFamily="49" charset="-122"/>
                <a:ea typeface="黑体" panose="02010609060101010101" pitchFamily="49" charset="-122"/>
              </a:rPr>
              <a:t>训练代码</a:t>
            </a:r>
            <a:endParaRPr lang="zh-CN" altLang="en-US" sz="1400" b="1" dirty="0">
              <a:solidFill>
                <a:srgbClr val="22659C"/>
              </a:solidFill>
            </a:endParaRPr>
          </a:p>
        </p:txBody>
      </p:sp>
      <p:sp>
        <p:nvSpPr>
          <p:cNvPr id="10" name="矩形 9">
            <a:extLst>
              <a:ext uri="{FF2B5EF4-FFF2-40B4-BE49-F238E27FC236}">
                <a16:creationId xmlns:a16="http://schemas.microsoft.com/office/drawing/2014/main" id="{FFCA11EE-743A-44FA-BBF3-E447F5738433}"/>
              </a:ext>
            </a:extLst>
          </p:cNvPr>
          <p:cNvSpPr/>
          <p:nvPr/>
        </p:nvSpPr>
        <p:spPr>
          <a:xfrm>
            <a:off x="282088" y="3992562"/>
            <a:ext cx="4603712" cy="1165255"/>
          </a:xfrm>
          <a:prstGeom prst="rect">
            <a:avLst/>
          </a:prstGeom>
        </p:spPr>
        <p:txBody>
          <a:bodyPr wrap="square">
            <a:spAutoFit/>
          </a:bodyPr>
          <a:lstStyle/>
          <a:p>
            <a:pPr marL="171450" indent="-171450">
              <a:lnSpc>
                <a:spcPct val="150000"/>
              </a:lnSpc>
              <a:buFont typeface="Wingdings" panose="05000000000000000000" pitchFamily="2" charset="2"/>
              <a:buChar char="p"/>
            </a:pP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训练硬件：</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CPU</a:t>
            </a: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GPU</a:t>
            </a: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Ascend</a:t>
            </a:r>
          </a:p>
          <a:p>
            <a:pPr marL="171450" indent="-171450">
              <a:lnSpc>
                <a:spcPct val="150000"/>
              </a:lnSpc>
              <a:buFont typeface="Wingdings" panose="05000000000000000000" pitchFamily="2" charset="2"/>
              <a:buChar char="p"/>
            </a:pP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训练环境：</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MindSpore2.0.0</a:t>
            </a:r>
          </a:p>
          <a:p>
            <a:pPr marL="171450" indent="-171450">
              <a:lnSpc>
                <a:spcPct val="150000"/>
              </a:lnSpc>
              <a:buFont typeface="Wingdings" panose="05000000000000000000" pitchFamily="2" charset="2"/>
              <a:buChar char="p"/>
            </a:pP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在</a:t>
            </a:r>
            <a:r>
              <a:rPr lang="en-US" altLang="zh-CN" sz="1200" dirty="0" err="1">
                <a:latin typeface="Times New Roman" panose="02020603050405020304" pitchFamily="18" charset="0"/>
                <a:ea typeface="黑体" panose="02010609060101010101" pitchFamily="49" charset="-122"/>
                <a:cs typeface="Times New Roman" panose="02020603050405020304" pitchFamily="18" charset="0"/>
              </a:rPr>
              <a:t>config.yaml</a:t>
            </a: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中设置相关训练条件</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状态，网络参数）</a:t>
            </a:r>
            <a:endParaRPr lang="en-US" altLang="zh-CN" sz="1200" dirty="0">
              <a:latin typeface="Times New Roman" panose="02020603050405020304" pitchFamily="18" charset="0"/>
              <a:ea typeface="黑体" panose="02010609060101010101" pitchFamily="49" charset="-122"/>
              <a:cs typeface="Times New Roman" panose="02020603050405020304" pitchFamily="18" charset="0"/>
            </a:endParaRPr>
          </a:p>
          <a:p>
            <a:pPr marL="171450" indent="-171450">
              <a:lnSpc>
                <a:spcPct val="150000"/>
              </a:lnSpc>
              <a:buFont typeface="Wingdings" panose="05000000000000000000" pitchFamily="2" charset="2"/>
              <a:buChar char="p"/>
            </a:pP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执行 </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train.py</a:t>
            </a: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开始训练；</a:t>
            </a:r>
            <a:endParaRPr lang="en-US" altLang="zh-CN" sz="12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 name="矩形 10">
            <a:extLst>
              <a:ext uri="{FF2B5EF4-FFF2-40B4-BE49-F238E27FC236}">
                <a16:creationId xmlns:a16="http://schemas.microsoft.com/office/drawing/2014/main" id="{DE6160D3-496D-4670-9813-32376A398991}"/>
              </a:ext>
            </a:extLst>
          </p:cNvPr>
          <p:cNvSpPr/>
          <p:nvPr/>
        </p:nvSpPr>
        <p:spPr>
          <a:xfrm>
            <a:off x="4472633" y="5801789"/>
            <a:ext cx="902811" cy="307777"/>
          </a:xfrm>
          <a:prstGeom prst="rect">
            <a:avLst/>
          </a:prstGeom>
        </p:spPr>
        <p:txBody>
          <a:bodyPr wrap="none">
            <a:spAutoFit/>
          </a:bodyPr>
          <a:lstStyle/>
          <a:p>
            <a:r>
              <a:rPr lang="zh-CN" altLang="en-US" sz="1400" b="1" dirty="0">
                <a:solidFill>
                  <a:srgbClr val="C00000"/>
                </a:solidFill>
                <a:latin typeface="黑体" panose="02010609060101010101" pitchFamily="49" charset="-122"/>
                <a:ea typeface="黑体" panose="02010609060101010101" pitchFamily="49" charset="-122"/>
                <a:cs typeface="Times New Roman" panose="02020603050405020304" pitchFamily="18" charset="0"/>
              </a:rPr>
              <a:t>迭代预测</a:t>
            </a:r>
            <a:endParaRPr lang="zh-CN" altLang="en-US" sz="1400" dirty="0">
              <a:solidFill>
                <a:srgbClr val="C00000"/>
              </a:solidFill>
            </a:endParaRPr>
          </a:p>
        </p:txBody>
      </p:sp>
    </p:spTree>
    <p:extLst>
      <p:ext uri="{BB962C8B-B14F-4D97-AF65-F5344CB8AC3E}">
        <p14:creationId xmlns:p14="http://schemas.microsoft.com/office/powerpoint/2010/main" val="1270897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a:cxnSpLocks/>
          </p:cNvCxnSpPr>
          <p:nvPr/>
        </p:nvCxnSpPr>
        <p:spPr>
          <a:xfrm>
            <a:off x="0" y="681799"/>
            <a:ext cx="5796677" cy="27777"/>
          </a:xfrm>
          <a:prstGeom prst="line">
            <a:avLst/>
          </a:prstGeom>
          <a:ln w="44450" cmpd="sng">
            <a:solidFill>
              <a:srgbClr val="005699"/>
            </a:solidFill>
            <a:prstDash val="solid"/>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20" name="图片 19">
            <a:extLst>
              <a:ext uri="{FF2B5EF4-FFF2-40B4-BE49-F238E27FC236}">
                <a16:creationId xmlns:a16="http://schemas.microsoft.com/office/drawing/2014/main" id="{6F74E694-EEF2-4139-924C-6F9DE2194B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677" y="-1783"/>
            <a:ext cx="3347323" cy="896421"/>
          </a:xfrm>
          <a:prstGeom prst="rect">
            <a:avLst/>
          </a:prstGeom>
        </p:spPr>
      </p:pic>
      <p:sp>
        <p:nvSpPr>
          <p:cNvPr id="7" name="矩形 6">
            <a:extLst>
              <a:ext uri="{FF2B5EF4-FFF2-40B4-BE49-F238E27FC236}">
                <a16:creationId xmlns:a16="http://schemas.microsoft.com/office/drawing/2014/main" id="{9C9E3978-B765-49B4-A549-3032E97A4973}"/>
              </a:ext>
            </a:extLst>
          </p:cNvPr>
          <p:cNvSpPr/>
          <p:nvPr/>
        </p:nvSpPr>
        <p:spPr>
          <a:xfrm>
            <a:off x="180000" y="0"/>
            <a:ext cx="2635593" cy="656846"/>
          </a:xfrm>
          <a:prstGeom prst="rect">
            <a:avLst/>
          </a:prstGeom>
        </p:spPr>
        <p:txBody>
          <a:bodyPr wrap="none">
            <a:spAutoFit/>
          </a:bodyPr>
          <a:lstStyle/>
          <a:p>
            <a:pPr>
              <a:lnSpc>
                <a:spcPct val="150000"/>
              </a:lnSpc>
            </a:pP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MindSpore</a:t>
            </a: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框架</a:t>
            </a:r>
            <a:endParaRPr lang="en-US" altLang="zh-CN" sz="2800" b="1" baseline="300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8" name="矩形 7">
            <a:extLst>
              <a:ext uri="{FF2B5EF4-FFF2-40B4-BE49-F238E27FC236}">
                <a16:creationId xmlns:a16="http://schemas.microsoft.com/office/drawing/2014/main" id="{5E9E6B58-75FF-421E-A0B2-2DE79E596904}"/>
              </a:ext>
            </a:extLst>
          </p:cNvPr>
          <p:cNvSpPr/>
          <p:nvPr/>
        </p:nvSpPr>
        <p:spPr>
          <a:xfrm>
            <a:off x="282088" y="811349"/>
            <a:ext cx="1011815" cy="403957"/>
          </a:xfrm>
          <a:prstGeom prst="rect">
            <a:avLst/>
          </a:prstGeom>
        </p:spPr>
        <p:txBody>
          <a:bodyPr wrap="none">
            <a:spAutoFit/>
          </a:bodyPr>
          <a:lstStyle/>
          <a:p>
            <a:pPr>
              <a:lnSpc>
                <a:spcPct val="150000"/>
              </a:lnSpc>
            </a:pPr>
            <a:r>
              <a:rPr lang="zh-CN" altLang="en-US" sz="1600" b="1" dirty="0">
                <a:latin typeface="黑体" panose="02010609060101010101" pitchFamily="49" charset="-122"/>
                <a:ea typeface="黑体" panose="02010609060101010101" pitchFamily="49" charset="-122"/>
                <a:cs typeface="Times New Roman" panose="02020603050405020304" pitchFamily="18" charset="0"/>
              </a:rPr>
              <a:t>开发经验</a:t>
            </a:r>
            <a:endParaRPr lang="en-US" altLang="zh-CN" sz="1600" dirty="0">
              <a:latin typeface="黑体" panose="02010609060101010101" pitchFamily="49" charset="-122"/>
              <a:ea typeface="黑体" panose="02010609060101010101" pitchFamily="49" charset="-122"/>
              <a:cs typeface="Times New Roman" panose="02020603050405020304" pitchFamily="18" charset="0"/>
            </a:endParaRPr>
          </a:p>
        </p:txBody>
      </p:sp>
      <p:sp>
        <p:nvSpPr>
          <p:cNvPr id="9" name="矩形 8">
            <a:extLst>
              <a:ext uri="{FF2B5EF4-FFF2-40B4-BE49-F238E27FC236}">
                <a16:creationId xmlns:a16="http://schemas.microsoft.com/office/drawing/2014/main" id="{AA0A2E88-B793-42DA-8FC8-0814BA2B22DB}"/>
              </a:ext>
            </a:extLst>
          </p:cNvPr>
          <p:cNvSpPr/>
          <p:nvPr/>
        </p:nvSpPr>
        <p:spPr>
          <a:xfrm>
            <a:off x="286457" y="1215306"/>
            <a:ext cx="7130343" cy="611258"/>
          </a:xfrm>
          <a:prstGeom prst="rect">
            <a:avLst/>
          </a:prstGeom>
        </p:spPr>
        <p:txBody>
          <a:bodyPr wrap="square">
            <a:spAutoFit/>
          </a:bodyPr>
          <a:lstStyle/>
          <a:p>
            <a:pPr marL="171450" indent="-171450">
              <a:lnSpc>
                <a:spcPct val="150000"/>
              </a:lnSpc>
              <a:buFont typeface="Wingdings" panose="05000000000000000000" pitchFamily="2" charset="2"/>
              <a:buChar char="p"/>
            </a:pP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基于</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python</a:t>
            </a: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程序语言，</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MindSpore</a:t>
            </a: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代码语言风格与</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PyTorch</a:t>
            </a: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相似，学习容易上手</a:t>
            </a:r>
            <a:endParaRPr lang="en-US" altLang="zh-CN" sz="1200" dirty="0">
              <a:latin typeface="Times New Roman" panose="02020603050405020304" pitchFamily="18" charset="0"/>
              <a:ea typeface="黑体" panose="02010609060101010101" pitchFamily="49" charset="-122"/>
              <a:cs typeface="Times New Roman" panose="02020603050405020304" pitchFamily="18" charset="0"/>
            </a:endParaRPr>
          </a:p>
          <a:p>
            <a:pPr marL="171450" indent="-171450">
              <a:lnSpc>
                <a:spcPct val="150000"/>
              </a:lnSpc>
              <a:buFont typeface="Wingdings" panose="05000000000000000000" pitchFamily="2" charset="2"/>
              <a:buChar char="p"/>
            </a:pP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算子</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函数有差异，需要参考官方文档教程与源代码熟悉参数规定与用法</a:t>
            </a:r>
            <a:endParaRPr lang="en-US" altLang="zh-CN" sz="1200"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2" name="图片 1">
            <a:extLst>
              <a:ext uri="{FF2B5EF4-FFF2-40B4-BE49-F238E27FC236}">
                <a16:creationId xmlns:a16="http://schemas.microsoft.com/office/drawing/2014/main" id="{2B161302-0AE9-480D-902A-79E6DED4FE1E}"/>
              </a:ext>
            </a:extLst>
          </p:cNvPr>
          <p:cNvPicPr>
            <a:picLocks noChangeAspect="1"/>
          </p:cNvPicPr>
          <p:nvPr/>
        </p:nvPicPr>
        <p:blipFill>
          <a:blip r:embed="rId4"/>
          <a:stretch>
            <a:fillRect/>
          </a:stretch>
        </p:blipFill>
        <p:spPr>
          <a:xfrm>
            <a:off x="282088" y="1886089"/>
            <a:ext cx="6740307" cy="1080000"/>
          </a:xfrm>
          <a:prstGeom prst="rect">
            <a:avLst/>
          </a:prstGeom>
        </p:spPr>
      </p:pic>
      <p:sp>
        <p:nvSpPr>
          <p:cNvPr id="3" name="矩形 2">
            <a:extLst>
              <a:ext uri="{FF2B5EF4-FFF2-40B4-BE49-F238E27FC236}">
                <a16:creationId xmlns:a16="http://schemas.microsoft.com/office/drawing/2014/main" id="{6E1259AF-7477-448B-9812-20EAF3CA569F}"/>
              </a:ext>
            </a:extLst>
          </p:cNvPr>
          <p:cNvSpPr/>
          <p:nvPr/>
        </p:nvSpPr>
        <p:spPr>
          <a:xfrm>
            <a:off x="282088" y="2891039"/>
            <a:ext cx="7496662" cy="334259"/>
          </a:xfrm>
          <a:prstGeom prst="rect">
            <a:avLst/>
          </a:prstGeom>
        </p:spPr>
        <p:txBody>
          <a:bodyPr wrap="square">
            <a:spAutoFit/>
          </a:bodyPr>
          <a:lstStyle/>
          <a:p>
            <a:pPr>
              <a:lnSpc>
                <a:spcPct val="150000"/>
              </a:lnSpc>
            </a:pP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例如反卷积层，输入输出特征图尺寸的奇偶变化时，需要查看具体的代码规范，与</a:t>
            </a:r>
            <a:r>
              <a:rPr lang="en-US" altLang="zh-CN" sz="1200" dirty="0" err="1">
                <a:latin typeface="Times New Roman" panose="02020603050405020304" pitchFamily="18" charset="0"/>
                <a:ea typeface="黑体" panose="02010609060101010101" pitchFamily="49" charset="-122"/>
                <a:cs typeface="Times New Roman" panose="02020603050405020304" pitchFamily="18" charset="0"/>
              </a:rPr>
              <a:t>pytorch</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1200" dirty="0" err="1">
                <a:latin typeface="Times New Roman" panose="02020603050405020304" pitchFamily="18" charset="0"/>
                <a:ea typeface="黑体" panose="02010609060101010101" pitchFamily="49" charset="-122"/>
                <a:cs typeface="Times New Roman" panose="02020603050405020304" pitchFamily="18" charset="0"/>
              </a:rPr>
              <a:t>Tensorflow</a:t>
            </a: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不同</a:t>
            </a:r>
            <a:endParaRPr lang="en-US" altLang="zh-CN" sz="1200"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4" name="图片 3">
            <a:extLst>
              <a:ext uri="{FF2B5EF4-FFF2-40B4-BE49-F238E27FC236}">
                <a16:creationId xmlns:a16="http://schemas.microsoft.com/office/drawing/2014/main" id="{2F3FA118-CB67-4847-94BF-E104499424D4}"/>
              </a:ext>
            </a:extLst>
          </p:cNvPr>
          <p:cNvPicPr>
            <a:picLocks noChangeAspect="1"/>
          </p:cNvPicPr>
          <p:nvPr/>
        </p:nvPicPr>
        <p:blipFill>
          <a:blip r:embed="rId5"/>
          <a:stretch>
            <a:fillRect/>
          </a:stretch>
        </p:blipFill>
        <p:spPr>
          <a:xfrm>
            <a:off x="343048" y="3225298"/>
            <a:ext cx="6251242" cy="2520000"/>
          </a:xfrm>
          <a:prstGeom prst="rect">
            <a:avLst/>
          </a:prstGeom>
        </p:spPr>
      </p:pic>
      <p:sp>
        <p:nvSpPr>
          <p:cNvPr id="14" name="矩形 13">
            <a:extLst>
              <a:ext uri="{FF2B5EF4-FFF2-40B4-BE49-F238E27FC236}">
                <a16:creationId xmlns:a16="http://schemas.microsoft.com/office/drawing/2014/main" id="{E176F234-5955-428A-BC91-5CB936364DD7}"/>
              </a:ext>
            </a:extLst>
          </p:cNvPr>
          <p:cNvSpPr/>
          <p:nvPr/>
        </p:nvSpPr>
        <p:spPr>
          <a:xfrm>
            <a:off x="286457" y="5745298"/>
            <a:ext cx="3686103" cy="336118"/>
          </a:xfrm>
          <a:prstGeom prst="rect">
            <a:avLst/>
          </a:prstGeom>
        </p:spPr>
        <p:txBody>
          <a:bodyPr wrap="square">
            <a:spAutoFit/>
          </a:bodyPr>
          <a:lstStyle/>
          <a:p>
            <a:pPr marL="171450" indent="-171450">
              <a:lnSpc>
                <a:spcPct val="150000"/>
              </a:lnSpc>
              <a:buFont typeface="Wingdings" panose="05000000000000000000" pitchFamily="2" charset="2"/>
              <a:buChar char="p"/>
            </a:pPr>
            <a:r>
              <a:rPr lang="en-US" altLang="zh-CN" sz="1200" dirty="0" err="1">
                <a:latin typeface="Times New Roman" panose="02020603050405020304" pitchFamily="18" charset="0"/>
                <a:ea typeface="黑体" panose="02010609060101010101" pitchFamily="49" charset="-122"/>
                <a:cs typeface="Times New Roman" panose="02020603050405020304" pitchFamily="18" charset="0"/>
              </a:rPr>
              <a:t>Mindspore</a:t>
            </a: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版本迭代快，不断优化，需要及时关注</a:t>
            </a:r>
            <a:endParaRPr lang="en-US" altLang="zh-CN" sz="1200" dirty="0">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047798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a:cxnSpLocks/>
          </p:cNvCxnSpPr>
          <p:nvPr/>
        </p:nvCxnSpPr>
        <p:spPr>
          <a:xfrm>
            <a:off x="0" y="681799"/>
            <a:ext cx="5796677" cy="27777"/>
          </a:xfrm>
          <a:prstGeom prst="line">
            <a:avLst/>
          </a:prstGeom>
          <a:ln w="44450" cmpd="sng">
            <a:solidFill>
              <a:srgbClr val="005699"/>
            </a:solidFill>
            <a:prstDash val="solid"/>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20" name="图片 19">
            <a:extLst>
              <a:ext uri="{FF2B5EF4-FFF2-40B4-BE49-F238E27FC236}">
                <a16:creationId xmlns:a16="http://schemas.microsoft.com/office/drawing/2014/main" id="{6F74E694-EEF2-4139-924C-6F9DE2194B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677" y="-1783"/>
            <a:ext cx="3347323" cy="896421"/>
          </a:xfrm>
          <a:prstGeom prst="rect">
            <a:avLst/>
          </a:prstGeom>
        </p:spPr>
      </p:pic>
      <p:sp>
        <p:nvSpPr>
          <p:cNvPr id="7" name="矩形 6">
            <a:extLst>
              <a:ext uri="{FF2B5EF4-FFF2-40B4-BE49-F238E27FC236}">
                <a16:creationId xmlns:a16="http://schemas.microsoft.com/office/drawing/2014/main" id="{9C9E3978-B765-49B4-A549-3032E97A4973}"/>
              </a:ext>
            </a:extLst>
          </p:cNvPr>
          <p:cNvSpPr/>
          <p:nvPr/>
        </p:nvSpPr>
        <p:spPr>
          <a:xfrm>
            <a:off x="180000" y="0"/>
            <a:ext cx="2635593" cy="656846"/>
          </a:xfrm>
          <a:prstGeom prst="rect">
            <a:avLst/>
          </a:prstGeom>
        </p:spPr>
        <p:txBody>
          <a:bodyPr wrap="none">
            <a:spAutoFit/>
          </a:bodyPr>
          <a:lstStyle/>
          <a:p>
            <a:pPr>
              <a:lnSpc>
                <a:spcPct val="150000"/>
              </a:lnSpc>
            </a:pP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MindSpore</a:t>
            </a: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框架</a:t>
            </a:r>
            <a:endParaRPr lang="en-US" altLang="zh-CN" sz="2800" b="1" baseline="300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8" name="矩形 7">
            <a:extLst>
              <a:ext uri="{FF2B5EF4-FFF2-40B4-BE49-F238E27FC236}">
                <a16:creationId xmlns:a16="http://schemas.microsoft.com/office/drawing/2014/main" id="{5E9E6B58-75FF-421E-A0B2-2DE79E596904}"/>
              </a:ext>
            </a:extLst>
          </p:cNvPr>
          <p:cNvSpPr/>
          <p:nvPr/>
        </p:nvSpPr>
        <p:spPr>
          <a:xfrm>
            <a:off x="282088" y="811349"/>
            <a:ext cx="1011815" cy="403957"/>
          </a:xfrm>
          <a:prstGeom prst="rect">
            <a:avLst/>
          </a:prstGeom>
        </p:spPr>
        <p:txBody>
          <a:bodyPr wrap="none">
            <a:spAutoFit/>
          </a:bodyPr>
          <a:lstStyle/>
          <a:p>
            <a:pPr>
              <a:lnSpc>
                <a:spcPct val="150000"/>
              </a:lnSpc>
            </a:pPr>
            <a:r>
              <a:rPr lang="zh-CN" altLang="en-US" sz="1600" b="1" dirty="0">
                <a:latin typeface="黑体" panose="02010609060101010101" pitchFamily="49" charset="-122"/>
                <a:ea typeface="黑体" panose="02010609060101010101" pitchFamily="49" charset="-122"/>
                <a:cs typeface="Times New Roman" panose="02020603050405020304" pitchFamily="18" charset="0"/>
              </a:rPr>
              <a:t>开发经验</a:t>
            </a:r>
            <a:endParaRPr lang="en-US" altLang="zh-CN" sz="1600" dirty="0">
              <a:latin typeface="黑体" panose="02010609060101010101" pitchFamily="49" charset="-122"/>
              <a:ea typeface="黑体" panose="02010609060101010101" pitchFamily="49" charset="-122"/>
              <a:cs typeface="Times New Roman" panose="02020603050405020304" pitchFamily="18" charset="0"/>
            </a:endParaRPr>
          </a:p>
        </p:txBody>
      </p:sp>
      <p:sp>
        <p:nvSpPr>
          <p:cNvPr id="9" name="矩形 8">
            <a:extLst>
              <a:ext uri="{FF2B5EF4-FFF2-40B4-BE49-F238E27FC236}">
                <a16:creationId xmlns:a16="http://schemas.microsoft.com/office/drawing/2014/main" id="{AA0A2E88-B793-42DA-8FC8-0814BA2B22DB}"/>
              </a:ext>
            </a:extLst>
          </p:cNvPr>
          <p:cNvSpPr/>
          <p:nvPr/>
        </p:nvSpPr>
        <p:spPr>
          <a:xfrm>
            <a:off x="286457" y="1215306"/>
            <a:ext cx="7130343" cy="334259"/>
          </a:xfrm>
          <a:prstGeom prst="rect">
            <a:avLst/>
          </a:prstGeom>
        </p:spPr>
        <p:txBody>
          <a:bodyPr wrap="square">
            <a:spAutoFit/>
          </a:bodyPr>
          <a:lstStyle/>
          <a:p>
            <a:pPr marL="171450" indent="-171450">
              <a:lnSpc>
                <a:spcPct val="150000"/>
              </a:lnSpc>
              <a:buFont typeface="Wingdings" panose="05000000000000000000" pitchFamily="2" charset="2"/>
              <a:buChar char="p"/>
            </a:pP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混合精度问题</a:t>
            </a:r>
            <a:endParaRPr lang="en-US" altLang="zh-CN" sz="1200"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2" name="图片 11">
            <a:extLst>
              <a:ext uri="{FF2B5EF4-FFF2-40B4-BE49-F238E27FC236}">
                <a16:creationId xmlns:a16="http://schemas.microsoft.com/office/drawing/2014/main" id="{308C0C75-1F64-40D2-BC60-127838FDC1B2}"/>
              </a:ext>
            </a:extLst>
          </p:cNvPr>
          <p:cNvPicPr>
            <a:picLocks noChangeAspect="1"/>
          </p:cNvPicPr>
          <p:nvPr/>
        </p:nvPicPr>
        <p:blipFill>
          <a:blip r:embed="rId4"/>
          <a:stretch>
            <a:fillRect/>
          </a:stretch>
        </p:blipFill>
        <p:spPr>
          <a:xfrm>
            <a:off x="4633544" y="1477735"/>
            <a:ext cx="3785502" cy="2520000"/>
          </a:xfrm>
          <a:prstGeom prst="rect">
            <a:avLst/>
          </a:prstGeom>
        </p:spPr>
      </p:pic>
      <p:sp>
        <p:nvSpPr>
          <p:cNvPr id="13" name="矩形 12">
            <a:extLst>
              <a:ext uri="{FF2B5EF4-FFF2-40B4-BE49-F238E27FC236}">
                <a16:creationId xmlns:a16="http://schemas.microsoft.com/office/drawing/2014/main" id="{7E876673-A496-44A1-B945-01AA97BF0A94}"/>
              </a:ext>
            </a:extLst>
          </p:cNvPr>
          <p:cNvSpPr/>
          <p:nvPr/>
        </p:nvSpPr>
        <p:spPr>
          <a:xfrm>
            <a:off x="282088" y="1574306"/>
            <a:ext cx="4572000" cy="1719253"/>
          </a:xfrm>
          <a:prstGeom prst="rect">
            <a:avLst/>
          </a:prstGeom>
        </p:spPr>
        <p:txBody>
          <a:bodyPr>
            <a:spAutoFit/>
          </a:bodyPr>
          <a:lstStyle/>
          <a:p>
            <a:pPr>
              <a:lnSpc>
                <a:spcPct val="150000"/>
              </a:lnSpc>
            </a:pP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混合精度（</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Mix Precision</a:t>
            </a: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）训练是指在训练时，对神经网络不同的运算采用不同的数值精度的运算策略。在神经网络运算中，部分运算对数值精度不敏感，此时使用较低精度可以达到明显的加速效果（如</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conv</a:t>
            </a: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1200" dirty="0" err="1">
                <a:latin typeface="Times New Roman" panose="02020603050405020304" pitchFamily="18" charset="0"/>
                <a:ea typeface="黑体" panose="02010609060101010101" pitchFamily="49" charset="-122"/>
                <a:cs typeface="Times New Roman" panose="02020603050405020304" pitchFamily="18" charset="0"/>
              </a:rPr>
              <a:t>matmul</a:t>
            </a: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等）；而部分运算由于输入和输出的数值差异大，通常需要保留较高精度以保证结果的正确性（如</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log</a:t>
            </a: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1200" dirty="0" err="1">
                <a:latin typeface="Times New Roman" panose="02020603050405020304" pitchFamily="18" charset="0"/>
                <a:ea typeface="黑体" panose="02010609060101010101" pitchFamily="49" charset="-122"/>
                <a:cs typeface="Times New Roman" panose="02020603050405020304" pitchFamily="18" charset="0"/>
              </a:rPr>
              <a:t>softmax</a:t>
            </a: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等）。</a:t>
            </a:r>
          </a:p>
        </p:txBody>
      </p:sp>
      <p:sp>
        <p:nvSpPr>
          <p:cNvPr id="14" name="矩形 13">
            <a:extLst>
              <a:ext uri="{FF2B5EF4-FFF2-40B4-BE49-F238E27FC236}">
                <a16:creationId xmlns:a16="http://schemas.microsoft.com/office/drawing/2014/main" id="{13674F09-97E0-4628-AF5E-21CF7A61F345}"/>
              </a:ext>
            </a:extLst>
          </p:cNvPr>
          <p:cNvSpPr/>
          <p:nvPr/>
        </p:nvSpPr>
        <p:spPr>
          <a:xfrm>
            <a:off x="1828800" y="1278891"/>
            <a:ext cx="6304280" cy="276999"/>
          </a:xfrm>
          <a:prstGeom prst="rect">
            <a:avLst/>
          </a:prstGeom>
        </p:spPr>
        <p:txBody>
          <a:bodyPr wrap="square">
            <a:spAutoFit/>
          </a:bodyPr>
          <a:lstStyle/>
          <a:p>
            <a:r>
              <a:rPr lang="zh-CN" altLang="en-US" sz="1200" dirty="0">
                <a:solidFill>
                  <a:srgbClr val="22659C"/>
                </a:solidFill>
                <a:latin typeface="黑体" panose="02010609060101010101" pitchFamily="49" charset="-122"/>
                <a:ea typeface="黑体" panose="02010609060101010101" pitchFamily="49" charset="-122"/>
              </a:rPr>
              <a:t>使用混合精度获得训练加速和内存节省的同时，需要考虑</a:t>
            </a:r>
            <a:r>
              <a:rPr lang="en-US" altLang="zh-CN" sz="1200" dirty="0">
                <a:solidFill>
                  <a:srgbClr val="22659C"/>
                </a:solidFill>
                <a:latin typeface="黑体" panose="02010609060101010101" pitchFamily="49" charset="-122"/>
                <a:ea typeface="黑体" panose="02010609060101010101" pitchFamily="49" charset="-122"/>
              </a:rPr>
              <a:t>FP16</a:t>
            </a:r>
            <a:r>
              <a:rPr lang="zh-CN" altLang="en-US" sz="1200" dirty="0">
                <a:solidFill>
                  <a:srgbClr val="22659C"/>
                </a:solidFill>
                <a:latin typeface="黑体" panose="02010609060101010101" pitchFamily="49" charset="-122"/>
                <a:ea typeface="黑体" panose="02010609060101010101" pitchFamily="49" charset="-122"/>
              </a:rPr>
              <a:t>引入带来的精度与误差问题</a:t>
            </a:r>
          </a:p>
        </p:txBody>
      </p:sp>
      <p:sp>
        <p:nvSpPr>
          <p:cNvPr id="16" name="矩形 15">
            <a:extLst>
              <a:ext uri="{FF2B5EF4-FFF2-40B4-BE49-F238E27FC236}">
                <a16:creationId xmlns:a16="http://schemas.microsoft.com/office/drawing/2014/main" id="{4B2FC7EF-70F9-4185-8623-7B54EF2BD480}"/>
              </a:ext>
            </a:extLst>
          </p:cNvPr>
          <p:cNvSpPr/>
          <p:nvPr/>
        </p:nvSpPr>
        <p:spPr>
          <a:xfrm>
            <a:off x="286457" y="3492403"/>
            <a:ext cx="1400103" cy="334259"/>
          </a:xfrm>
          <a:prstGeom prst="rect">
            <a:avLst/>
          </a:prstGeom>
        </p:spPr>
        <p:txBody>
          <a:bodyPr wrap="square">
            <a:spAutoFit/>
          </a:bodyPr>
          <a:lstStyle/>
          <a:p>
            <a:pPr marL="171450" indent="-171450">
              <a:lnSpc>
                <a:spcPct val="150000"/>
              </a:lnSpc>
              <a:buFont typeface="Wingdings" panose="05000000000000000000" pitchFamily="2" charset="2"/>
              <a:buChar char="p"/>
            </a:pP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Model</a:t>
            </a: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封装性</a:t>
            </a:r>
            <a:endParaRPr lang="en-US" altLang="zh-CN" sz="1200"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5" name="图片 14">
            <a:extLst>
              <a:ext uri="{FF2B5EF4-FFF2-40B4-BE49-F238E27FC236}">
                <a16:creationId xmlns:a16="http://schemas.microsoft.com/office/drawing/2014/main" id="{AE036207-573D-4163-B538-1095F7E62356}"/>
              </a:ext>
            </a:extLst>
          </p:cNvPr>
          <p:cNvPicPr>
            <a:picLocks noChangeAspect="1"/>
          </p:cNvPicPr>
          <p:nvPr/>
        </p:nvPicPr>
        <p:blipFill>
          <a:blip r:embed="rId5"/>
          <a:stretch>
            <a:fillRect/>
          </a:stretch>
        </p:blipFill>
        <p:spPr>
          <a:xfrm>
            <a:off x="319821" y="3801761"/>
            <a:ext cx="4661119" cy="2520000"/>
          </a:xfrm>
          <a:prstGeom prst="rect">
            <a:avLst/>
          </a:prstGeom>
        </p:spPr>
      </p:pic>
      <p:sp>
        <p:nvSpPr>
          <p:cNvPr id="18" name="矩形 17">
            <a:extLst>
              <a:ext uri="{FF2B5EF4-FFF2-40B4-BE49-F238E27FC236}">
                <a16:creationId xmlns:a16="http://schemas.microsoft.com/office/drawing/2014/main" id="{1AE8CF0B-CF76-42D3-A45E-3FC68114F9DA}"/>
              </a:ext>
            </a:extLst>
          </p:cNvPr>
          <p:cNvSpPr/>
          <p:nvPr/>
        </p:nvSpPr>
        <p:spPr>
          <a:xfrm>
            <a:off x="180000" y="6254950"/>
            <a:ext cx="5641193" cy="611258"/>
          </a:xfrm>
          <a:prstGeom prst="rect">
            <a:avLst/>
          </a:prstGeom>
        </p:spPr>
        <p:txBody>
          <a:bodyPr wrap="square">
            <a:spAutoFit/>
          </a:bodyPr>
          <a:lstStyle/>
          <a:p>
            <a:pPr>
              <a:lnSpc>
                <a:spcPct val="150000"/>
              </a:lnSpc>
            </a:pPr>
            <a:r>
              <a:rPr lang="zh-CN" altLang="en-US" sz="1200" dirty="0">
                <a:solidFill>
                  <a:srgbClr val="22659C"/>
                </a:solidFill>
                <a:latin typeface="Times New Roman" panose="02020603050405020304" pitchFamily="18" charset="0"/>
                <a:ea typeface="黑体" panose="02010609060101010101" pitchFamily="49" charset="-122"/>
                <a:cs typeface="Times New Roman" panose="02020603050405020304" pitchFamily="18" charset="0"/>
              </a:rPr>
              <a:t>类似</a:t>
            </a:r>
            <a:r>
              <a:rPr lang="en-US" altLang="zh-CN" sz="1200" dirty="0">
                <a:solidFill>
                  <a:srgbClr val="22659C"/>
                </a:solidFill>
                <a:latin typeface="Times New Roman" panose="02020603050405020304" pitchFamily="18" charset="0"/>
                <a:ea typeface="黑体" panose="02010609060101010101" pitchFamily="49" charset="-122"/>
                <a:cs typeface="Times New Roman" panose="02020603050405020304" pitchFamily="18" charset="0"/>
              </a:rPr>
              <a:t>Model</a:t>
            </a:r>
            <a:r>
              <a:rPr lang="zh-CN" altLang="en-US" sz="1200" dirty="0">
                <a:solidFill>
                  <a:srgbClr val="22659C"/>
                </a:solidFill>
                <a:latin typeface="Times New Roman" panose="02020603050405020304" pitchFamily="18" charset="0"/>
                <a:ea typeface="黑体" panose="02010609060101010101" pitchFamily="49" charset="-122"/>
                <a:cs typeface="Times New Roman" panose="02020603050405020304" pitchFamily="18" charset="0"/>
              </a:rPr>
              <a:t>的</a:t>
            </a:r>
            <a:r>
              <a:rPr lang="en-US" altLang="zh-CN" sz="1200" dirty="0">
                <a:solidFill>
                  <a:srgbClr val="22659C"/>
                </a:solidFill>
                <a:latin typeface="Times New Roman" panose="02020603050405020304" pitchFamily="18" charset="0"/>
                <a:ea typeface="黑体" panose="02010609060101010101" pitchFamily="49" charset="-122"/>
                <a:cs typeface="Times New Roman" panose="02020603050405020304" pitchFamily="18" charset="0"/>
              </a:rPr>
              <a:t>API</a:t>
            </a:r>
            <a:r>
              <a:rPr lang="zh-CN" altLang="en-US" sz="1200" dirty="0">
                <a:solidFill>
                  <a:srgbClr val="22659C"/>
                </a:solidFill>
                <a:latin typeface="Times New Roman" panose="02020603050405020304" pitchFamily="18" charset="0"/>
                <a:ea typeface="黑体" panose="02010609060101010101" pitchFamily="49" charset="-122"/>
                <a:cs typeface="Times New Roman" panose="02020603050405020304" pitchFamily="18" charset="0"/>
              </a:rPr>
              <a:t>使得</a:t>
            </a:r>
            <a:r>
              <a:rPr lang="en-US" altLang="zh-CN" sz="1200" dirty="0" err="1">
                <a:solidFill>
                  <a:srgbClr val="22659C"/>
                </a:solidFill>
                <a:latin typeface="Times New Roman" panose="02020603050405020304" pitchFamily="18" charset="0"/>
                <a:ea typeface="黑体" panose="02010609060101010101" pitchFamily="49" charset="-122"/>
                <a:cs typeface="Times New Roman" panose="02020603050405020304" pitchFamily="18" charset="0"/>
              </a:rPr>
              <a:t>Mindspore</a:t>
            </a:r>
            <a:r>
              <a:rPr lang="zh-CN" altLang="en-US" sz="1200" dirty="0">
                <a:solidFill>
                  <a:srgbClr val="22659C"/>
                </a:solidFill>
                <a:latin typeface="Times New Roman" panose="02020603050405020304" pitchFamily="18" charset="0"/>
                <a:ea typeface="黑体" panose="02010609060101010101" pitchFamily="49" charset="-122"/>
                <a:cs typeface="Times New Roman" panose="02020603050405020304" pitchFamily="18" charset="0"/>
              </a:rPr>
              <a:t>开展实际建模训练任务时：代码编写更加简洁高效；</a:t>
            </a:r>
            <a:r>
              <a:rPr lang="zh-CN" altLang="en-US" sz="1200" dirty="0">
                <a:latin typeface="Times New Roman" panose="02020603050405020304" pitchFamily="18" charset="0"/>
                <a:ea typeface="黑体" panose="02010609060101010101" pitchFamily="49" charset="-122"/>
                <a:cs typeface="Times New Roman" panose="02020603050405020304" pitchFamily="18" charset="0"/>
              </a:rPr>
              <a:t>但面对功能性较强的任务时，建议按照传统编写方式编写满足任务的自主性</a:t>
            </a:r>
          </a:p>
        </p:txBody>
      </p:sp>
      <p:pic>
        <p:nvPicPr>
          <p:cNvPr id="17" name="图片 16">
            <a:extLst>
              <a:ext uri="{FF2B5EF4-FFF2-40B4-BE49-F238E27FC236}">
                <a16:creationId xmlns:a16="http://schemas.microsoft.com/office/drawing/2014/main" id="{9465A04B-A2E7-4FEF-A6DF-664E671B9049}"/>
              </a:ext>
            </a:extLst>
          </p:cNvPr>
          <p:cNvPicPr>
            <a:picLocks noChangeAspect="1"/>
          </p:cNvPicPr>
          <p:nvPr/>
        </p:nvPicPr>
        <p:blipFill>
          <a:blip r:embed="rId6"/>
          <a:stretch>
            <a:fillRect/>
          </a:stretch>
        </p:blipFill>
        <p:spPr>
          <a:xfrm>
            <a:off x="5821193" y="4120265"/>
            <a:ext cx="3054545" cy="2520000"/>
          </a:xfrm>
          <a:prstGeom prst="rect">
            <a:avLst/>
          </a:prstGeom>
        </p:spPr>
      </p:pic>
    </p:spTree>
    <p:extLst>
      <p:ext uri="{BB962C8B-B14F-4D97-AF65-F5344CB8AC3E}">
        <p14:creationId xmlns:p14="http://schemas.microsoft.com/office/powerpoint/2010/main" val="1274566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a:cxnSpLocks/>
          </p:cNvCxnSpPr>
          <p:nvPr/>
        </p:nvCxnSpPr>
        <p:spPr>
          <a:xfrm>
            <a:off x="0" y="681799"/>
            <a:ext cx="5796677" cy="27777"/>
          </a:xfrm>
          <a:prstGeom prst="line">
            <a:avLst/>
          </a:prstGeom>
          <a:ln w="44450" cmpd="sng">
            <a:solidFill>
              <a:srgbClr val="005699"/>
            </a:solidFill>
            <a:prstDash val="solid"/>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20" name="图片 19">
            <a:extLst>
              <a:ext uri="{FF2B5EF4-FFF2-40B4-BE49-F238E27FC236}">
                <a16:creationId xmlns:a16="http://schemas.microsoft.com/office/drawing/2014/main" id="{6F74E694-EEF2-4139-924C-6F9DE2194B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677" y="-1783"/>
            <a:ext cx="3347323" cy="896421"/>
          </a:xfrm>
          <a:prstGeom prst="rect">
            <a:avLst/>
          </a:prstGeom>
        </p:spPr>
      </p:pic>
      <p:sp>
        <p:nvSpPr>
          <p:cNvPr id="7" name="矩形 6">
            <a:extLst>
              <a:ext uri="{FF2B5EF4-FFF2-40B4-BE49-F238E27FC236}">
                <a16:creationId xmlns:a16="http://schemas.microsoft.com/office/drawing/2014/main" id="{9C9E3978-B765-49B4-A549-3032E97A4973}"/>
              </a:ext>
            </a:extLst>
          </p:cNvPr>
          <p:cNvSpPr/>
          <p:nvPr/>
        </p:nvSpPr>
        <p:spPr>
          <a:xfrm>
            <a:off x="180000" y="0"/>
            <a:ext cx="906017" cy="637675"/>
          </a:xfrm>
          <a:prstGeom prst="rect">
            <a:avLst/>
          </a:prstGeom>
        </p:spPr>
        <p:txBody>
          <a:bodyPr wrap="none">
            <a:spAutoFit/>
          </a:bodyPr>
          <a:lstStyle/>
          <a:p>
            <a:pPr>
              <a:lnSpc>
                <a:spcPct val="150000"/>
              </a:lnSpc>
            </a:pP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总结</a:t>
            </a:r>
            <a:endParaRPr lang="en-US" altLang="zh-CN" sz="2800" b="1" baseline="300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9" name="矩形 18">
            <a:extLst>
              <a:ext uri="{FF2B5EF4-FFF2-40B4-BE49-F238E27FC236}">
                <a16:creationId xmlns:a16="http://schemas.microsoft.com/office/drawing/2014/main" id="{7784CE77-C509-4C80-8685-B9F2251915CB}"/>
              </a:ext>
            </a:extLst>
          </p:cNvPr>
          <p:cNvSpPr/>
          <p:nvPr/>
        </p:nvSpPr>
        <p:spPr>
          <a:xfrm>
            <a:off x="447978" y="1321534"/>
            <a:ext cx="7905508" cy="1657698"/>
          </a:xfrm>
          <a:prstGeom prst="rect">
            <a:avLst/>
          </a:prstGeom>
          <a:ln w="19050">
            <a:noFill/>
          </a:ln>
        </p:spPr>
        <p:txBody>
          <a:bodyPr wrap="square">
            <a:spAutoFit/>
          </a:bodyPr>
          <a:lstStyle/>
          <a:p>
            <a:pPr marL="285750" indent="-285750" algn="just">
              <a:lnSpc>
                <a:spcPct val="150000"/>
              </a:lnSpc>
              <a:buFont typeface="Wingdings" panose="05000000000000000000" pitchFamily="2" charset="2"/>
              <a:buChar char="ü"/>
            </a:pP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处于迭代与优化中，功能还在完善</a:t>
            </a:r>
            <a:endParaRPr lang="en-US" altLang="zh-CN" sz="1400" dirty="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gn="just">
              <a:lnSpc>
                <a:spcPct val="150000"/>
              </a:lnSpc>
              <a:buFont typeface="Wingdings" panose="05000000000000000000" pitchFamily="2" charset="2"/>
              <a:buChar char="ü"/>
            </a:pP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易上手易操作，从用户的角度对编程进行简化，使得</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AI</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建模任务更加简洁高效，适合初学者学习掌握</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AI</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建模流程，也适合有经验者更便捷的应用开发需求</a:t>
            </a:r>
            <a:endParaRPr lang="en-US" altLang="zh-CN" sz="1400" dirty="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gn="just">
              <a:lnSpc>
                <a:spcPct val="150000"/>
              </a:lnSpc>
              <a:buFont typeface="Wingdings" panose="05000000000000000000" pitchFamily="2" charset="2"/>
              <a:buChar char="ü"/>
            </a:pP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框架与硬件（</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Ascend</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）及底层开发（数据处理）协同发展，更符合</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AI</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训练任务需求，使模型训练高效化</a:t>
            </a:r>
          </a:p>
        </p:txBody>
      </p:sp>
      <p:sp>
        <p:nvSpPr>
          <p:cNvPr id="2" name="矩形 1">
            <a:extLst>
              <a:ext uri="{FF2B5EF4-FFF2-40B4-BE49-F238E27FC236}">
                <a16:creationId xmlns:a16="http://schemas.microsoft.com/office/drawing/2014/main" id="{44C15832-0B03-44F9-8E9D-E905E2D9E6FF}"/>
              </a:ext>
            </a:extLst>
          </p:cNvPr>
          <p:cNvSpPr/>
          <p:nvPr/>
        </p:nvSpPr>
        <p:spPr>
          <a:xfrm>
            <a:off x="447978" y="951925"/>
            <a:ext cx="1854354" cy="338554"/>
          </a:xfrm>
          <a:prstGeom prst="rect">
            <a:avLst/>
          </a:prstGeom>
        </p:spPr>
        <p:txBody>
          <a:bodyPr wrap="none">
            <a:spAutoFit/>
          </a:bodyPr>
          <a:lstStyle/>
          <a:p>
            <a:r>
              <a:rPr lang="en-US" altLang="zh-CN" sz="1600" b="1" dirty="0">
                <a:latin typeface="Times New Roman" panose="02020603050405020304" pitchFamily="18" charset="0"/>
                <a:ea typeface="黑体" panose="02010609060101010101" pitchFamily="49" charset="-122"/>
                <a:cs typeface="Times New Roman" panose="02020603050405020304" pitchFamily="18" charset="0"/>
              </a:rPr>
              <a:t>MindSpore AI</a:t>
            </a:r>
            <a:r>
              <a:rPr lang="zh-CN" altLang="en-US" sz="1600" b="1" dirty="0">
                <a:latin typeface="Times New Roman" panose="02020603050405020304" pitchFamily="18" charset="0"/>
                <a:ea typeface="黑体" panose="02010609060101010101" pitchFamily="49" charset="-122"/>
                <a:cs typeface="Times New Roman" panose="02020603050405020304" pitchFamily="18" charset="0"/>
              </a:rPr>
              <a:t>框架</a:t>
            </a:r>
            <a:endParaRPr lang="zh-CN" altLang="en-US"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4912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bwMode="auto">
          <a:xfrm>
            <a:off x="0" y="0"/>
            <a:ext cx="9144000" cy="1744979"/>
          </a:xfrm>
          <a:prstGeom prst="rect">
            <a:avLst/>
          </a:prstGeom>
          <a:solidFill>
            <a:srgbClr val="22659C"/>
          </a:solidFill>
          <a:ln w="9525" cap="flat" cmpd="sng" algn="ctr">
            <a:solidFill>
              <a:schemeClr val="tx1"/>
            </a:solidFill>
            <a:prstDash val="solid"/>
            <a:round/>
            <a:headEnd type="none" w="med" len="med"/>
            <a:tailEnd type="none" w="med" len="med"/>
          </a:ln>
        </p:spPr>
        <p:txBody>
          <a:bodyPr vert="horz" wrap="square" lIns="68580" tIns="34290" rIns="68580" bIns="34290" numCol="1" rtlCol="0" anchor="t" anchorCtr="0" compatLnSpc="1"/>
          <a:lstStyle/>
          <a:p>
            <a:pPr eaLnBrk="0" fontAlgn="base" hangingPunct="0">
              <a:spcBef>
                <a:spcPct val="0"/>
              </a:spcBef>
              <a:spcAft>
                <a:spcPct val="0"/>
              </a:spcAft>
            </a:pPr>
            <a:endParaRPr lang="zh-CN" altLang="en-US" sz="1350" dirty="0">
              <a:latin typeface="Calibri" panose="020F0502020204030204" pitchFamily="34" charset="0"/>
              <a:ea typeface="宋体" panose="02010600030101010101" pitchFamily="2" charset="-122"/>
            </a:endParaRPr>
          </a:p>
        </p:txBody>
      </p:sp>
      <p:sp>
        <p:nvSpPr>
          <p:cNvPr id="8" name="矩形 7"/>
          <p:cNvSpPr/>
          <p:nvPr/>
        </p:nvSpPr>
        <p:spPr>
          <a:xfrm>
            <a:off x="1551814" y="2557432"/>
            <a:ext cx="6657872" cy="1207831"/>
          </a:xfrm>
          <a:prstGeom prst="rect">
            <a:avLst/>
          </a:prstGeom>
          <a:effectLst>
            <a:outerShdw blurRad="50800" dist="38100" dir="5400000" algn="t" rotWithShape="0">
              <a:prstClr val="black">
                <a:alpha val="40000"/>
              </a:prstClr>
            </a:outerShdw>
          </a:effectLst>
        </p:spPr>
        <p:txBody>
          <a:bodyPr wrap="square">
            <a:spAutoFit/>
          </a:bodyPr>
          <a:lstStyle/>
          <a:p>
            <a:pPr indent="95250" algn="ctr">
              <a:lnSpc>
                <a:spcPct val="120000"/>
              </a:lnSpc>
            </a:pPr>
            <a:r>
              <a:rPr lang="zh-CN" altLang="en-US" sz="6600" b="1" kern="100" dirty="0">
                <a:solidFill>
                  <a:srgbClr val="20629F"/>
                </a:solidFill>
                <a:latin typeface="微软雅黑" panose="020B0503020204020204" pitchFamily="34" charset="-122"/>
                <a:ea typeface="微软雅黑" panose="020B0503020204020204" pitchFamily="34" charset="-122"/>
                <a:cs typeface="Times New Roman" panose="02020603050405020304" pitchFamily="18" charset="0"/>
              </a:rPr>
              <a:t>感谢聆听！</a:t>
            </a:r>
            <a:endParaRPr lang="en-US" altLang="zh-CN" sz="6600" b="1" kern="100" dirty="0">
              <a:solidFill>
                <a:srgbClr val="20629F"/>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6" name="图片 15"/>
          <p:cNvPicPr>
            <a:picLocks noChangeAspect="1"/>
          </p:cNvPicPr>
          <p:nvPr/>
        </p:nvPicPr>
        <p:blipFill rotWithShape="1">
          <a:blip r:embed="rId2"/>
          <a:srcRect l="399" r="274" b="7510"/>
          <a:stretch>
            <a:fillRect/>
          </a:stretch>
        </p:blipFill>
        <p:spPr>
          <a:xfrm>
            <a:off x="3092775" y="5058000"/>
            <a:ext cx="3109905" cy="1800000"/>
          </a:xfrm>
          <a:prstGeom prst="rect">
            <a:avLst/>
          </a:prstGeom>
        </p:spPr>
      </p:pic>
      <p:pic>
        <p:nvPicPr>
          <p:cNvPr id="21" name="图片 20"/>
          <p:cNvPicPr>
            <a:picLocks noChangeAspect="1"/>
          </p:cNvPicPr>
          <p:nvPr/>
        </p:nvPicPr>
        <p:blipFill rotWithShape="1">
          <a:blip r:embed="rId3"/>
          <a:srcRect l="-329" r="-402"/>
          <a:stretch/>
        </p:blipFill>
        <p:spPr>
          <a:xfrm>
            <a:off x="-3138" y="5057999"/>
            <a:ext cx="3109904" cy="1800000"/>
          </a:xfrm>
          <a:prstGeom prst="rect">
            <a:avLst/>
          </a:prstGeom>
        </p:spPr>
      </p:pic>
      <p:pic>
        <p:nvPicPr>
          <p:cNvPr id="3" name="图片 2"/>
          <p:cNvPicPr>
            <a:picLocks noChangeAspect="1"/>
          </p:cNvPicPr>
          <p:nvPr/>
        </p:nvPicPr>
        <p:blipFill rotWithShape="1">
          <a:blip r:embed="rId4"/>
          <a:srcRect l="-332" r="-1"/>
          <a:stretch/>
        </p:blipFill>
        <p:spPr>
          <a:xfrm>
            <a:off x="6202680" y="5057999"/>
            <a:ext cx="2941320" cy="1800000"/>
          </a:xfrm>
          <a:prstGeom prst="rect">
            <a:avLst/>
          </a:prstGeom>
        </p:spPr>
      </p:pic>
      <p:pic>
        <p:nvPicPr>
          <p:cNvPr id="11" name="图片 10">
            <a:extLst>
              <a:ext uri="{FF2B5EF4-FFF2-40B4-BE49-F238E27FC236}">
                <a16:creationId xmlns:a16="http://schemas.microsoft.com/office/drawing/2014/main" id="{11507911-3385-425F-97B3-847D4DC13066}"/>
              </a:ext>
            </a:extLst>
          </p:cNvPr>
          <p:cNvPicPr>
            <a:picLocks noChangeAspect="1"/>
          </p:cNvPicPr>
          <p:nvPr/>
        </p:nvPicPr>
        <p:blipFill rotWithShape="1">
          <a:blip r:embed="rId5" cstate="print">
            <a:biLevel thresh="25000"/>
            <a:extLst>
              <a:ext uri="{28A0092B-C50C-407E-A947-70E740481C1C}">
                <a14:useLocalDpi xmlns:a14="http://schemas.microsoft.com/office/drawing/2010/main" val="0"/>
              </a:ext>
            </a:extLst>
          </a:blip>
          <a:srcRect t="77859" r="53863"/>
          <a:stretch>
            <a:fillRect/>
          </a:stretch>
        </p:blipFill>
        <p:spPr>
          <a:xfrm>
            <a:off x="90384" y="25318"/>
            <a:ext cx="4670125" cy="126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16"/>
    </mc:Choice>
    <mc:Fallback xmlns="">
      <p:transition spd="slow" advTm="181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a:cxnSpLocks/>
          </p:cNvCxnSpPr>
          <p:nvPr/>
        </p:nvCxnSpPr>
        <p:spPr>
          <a:xfrm>
            <a:off x="0" y="681799"/>
            <a:ext cx="5796677" cy="27777"/>
          </a:xfrm>
          <a:prstGeom prst="line">
            <a:avLst/>
          </a:prstGeom>
          <a:ln w="44450" cmpd="sng">
            <a:solidFill>
              <a:srgbClr val="005699"/>
            </a:solidFill>
            <a:prstDash val="solid"/>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20" name="图片 19">
            <a:extLst>
              <a:ext uri="{FF2B5EF4-FFF2-40B4-BE49-F238E27FC236}">
                <a16:creationId xmlns:a16="http://schemas.microsoft.com/office/drawing/2014/main" id="{6F74E694-EEF2-4139-924C-6F9DE2194B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677" y="-1783"/>
            <a:ext cx="3347323" cy="896421"/>
          </a:xfrm>
          <a:prstGeom prst="rect">
            <a:avLst/>
          </a:prstGeom>
        </p:spPr>
      </p:pic>
      <p:sp>
        <p:nvSpPr>
          <p:cNvPr id="26" name="矩形 25">
            <a:extLst>
              <a:ext uri="{FF2B5EF4-FFF2-40B4-BE49-F238E27FC236}">
                <a16:creationId xmlns:a16="http://schemas.microsoft.com/office/drawing/2014/main" id="{4A7D363C-41E0-410E-81C0-648F864C3906}"/>
              </a:ext>
            </a:extLst>
          </p:cNvPr>
          <p:cNvSpPr/>
          <p:nvPr/>
        </p:nvSpPr>
        <p:spPr>
          <a:xfrm>
            <a:off x="180000" y="0"/>
            <a:ext cx="4591450" cy="656846"/>
          </a:xfrm>
          <a:prstGeom prst="rect">
            <a:avLst/>
          </a:prstGeom>
        </p:spPr>
        <p:txBody>
          <a:bodyPr wrap="none">
            <a:spAutoFit/>
          </a:bodyPr>
          <a:lstStyle/>
          <a:p>
            <a:pPr>
              <a:lnSpc>
                <a:spcPct val="150000"/>
              </a:lnSpc>
            </a:pP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跨声速抖振</a:t>
            </a:r>
            <a:r>
              <a:rPr lang="en-US" altLang="zh-CN" sz="2800" dirty="0">
                <a:latin typeface="Times New Roman" panose="02020603050405020304" pitchFamily="18" charset="0"/>
                <a:ea typeface="黑体" panose="02010609060101010101" pitchFamily="49" charset="-122"/>
                <a:cs typeface="Times New Roman" panose="02020603050405020304" pitchFamily="18" charset="0"/>
              </a:rPr>
              <a:t>(Transonic buffet)</a:t>
            </a:r>
          </a:p>
        </p:txBody>
      </p:sp>
      <p:sp>
        <p:nvSpPr>
          <p:cNvPr id="27" name="矩形 26">
            <a:extLst>
              <a:ext uri="{FF2B5EF4-FFF2-40B4-BE49-F238E27FC236}">
                <a16:creationId xmlns:a16="http://schemas.microsoft.com/office/drawing/2014/main" id="{30CC7D5F-75BB-4602-9485-AD93C55C17A7}"/>
              </a:ext>
            </a:extLst>
          </p:cNvPr>
          <p:cNvSpPr/>
          <p:nvPr/>
        </p:nvSpPr>
        <p:spPr>
          <a:xfrm>
            <a:off x="207095" y="4266176"/>
            <a:ext cx="6239160" cy="338554"/>
          </a:xfrm>
          <a:prstGeom prst="rect">
            <a:avLst/>
          </a:prstGeom>
        </p:spPr>
        <p:txBody>
          <a:bodyPr wrap="square">
            <a:spAutoFit/>
          </a:bodyPr>
          <a:lstStyle/>
          <a:p>
            <a:pPr algn="just"/>
            <a:r>
              <a:rPr lang="zh-CN" altLang="en-US" sz="1600" b="1" dirty="0">
                <a:solidFill>
                  <a:srgbClr val="22659C"/>
                </a:solidFill>
                <a:latin typeface="黑体" panose="02010609060101010101" pitchFamily="49" charset="-122"/>
                <a:ea typeface="黑体" panose="02010609060101010101" pitchFamily="49" charset="-122"/>
                <a:cs typeface="宋体" panose="02010600030101010101" pitchFamily="2" charset="-122"/>
              </a:rPr>
              <a:t>激波附面层干扰和流动分离引起大尺度</a:t>
            </a:r>
            <a:r>
              <a:rPr lang="en-US" altLang="zh-CN" sz="1600" b="1" dirty="0">
                <a:solidFill>
                  <a:srgbClr val="22659C"/>
                </a:solidFill>
                <a:latin typeface="黑体" panose="02010609060101010101" pitchFamily="49" charset="-122"/>
                <a:ea typeface="黑体" panose="02010609060101010101" pitchFamily="49" charset="-122"/>
                <a:cs typeface="宋体" panose="02010600030101010101" pitchFamily="2" charset="-122"/>
              </a:rPr>
              <a:t>/</a:t>
            </a:r>
            <a:r>
              <a:rPr lang="zh-CN" altLang="en-US" sz="1600" b="1" dirty="0">
                <a:solidFill>
                  <a:srgbClr val="22659C"/>
                </a:solidFill>
                <a:latin typeface="黑体" panose="02010609060101010101" pitchFamily="49" charset="-122"/>
                <a:ea typeface="黑体" panose="02010609060101010101" pitchFamily="49" charset="-122"/>
                <a:cs typeface="宋体" panose="02010600030101010101" pitchFamily="2" charset="-122"/>
              </a:rPr>
              <a:t>周期性激波自激振荡现象</a:t>
            </a:r>
            <a:endParaRPr lang="en-US" altLang="zh-CN" sz="1600" b="1" dirty="0">
              <a:solidFill>
                <a:srgbClr val="22659C"/>
              </a:solidFill>
              <a:latin typeface="黑体" panose="02010609060101010101" pitchFamily="49" charset="-122"/>
              <a:ea typeface="黑体" panose="02010609060101010101" pitchFamily="49" charset="-122"/>
              <a:cs typeface="宋体" panose="02010600030101010101" pitchFamily="2" charset="-122"/>
            </a:endParaRPr>
          </a:p>
        </p:txBody>
      </p:sp>
      <p:pic>
        <p:nvPicPr>
          <p:cNvPr id="28" name="图片 27">
            <a:extLst>
              <a:ext uri="{FF2B5EF4-FFF2-40B4-BE49-F238E27FC236}">
                <a16:creationId xmlns:a16="http://schemas.microsoft.com/office/drawing/2014/main" id="{D416609C-DB5C-49FC-9914-8BEA0D0D67A7}"/>
              </a:ext>
            </a:extLst>
          </p:cNvPr>
          <p:cNvPicPr>
            <a:picLocks noChangeAspect="1"/>
          </p:cNvPicPr>
          <p:nvPr/>
        </p:nvPicPr>
        <p:blipFill>
          <a:blip r:embed="rId4"/>
          <a:stretch>
            <a:fillRect/>
          </a:stretch>
        </p:blipFill>
        <p:spPr>
          <a:xfrm>
            <a:off x="466155" y="1109268"/>
            <a:ext cx="3119028" cy="1481939"/>
          </a:xfrm>
          <a:prstGeom prst="rect">
            <a:avLst/>
          </a:prstGeom>
        </p:spPr>
      </p:pic>
      <p:grpSp>
        <p:nvGrpSpPr>
          <p:cNvPr id="45" name="组合 44">
            <a:extLst>
              <a:ext uri="{FF2B5EF4-FFF2-40B4-BE49-F238E27FC236}">
                <a16:creationId xmlns:a16="http://schemas.microsoft.com/office/drawing/2014/main" id="{5025728F-746B-47EE-A038-8143B942714B}"/>
              </a:ext>
            </a:extLst>
          </p:cNvPr>
          <p:cNvGrpSpPr/>
          <p:nvPr/>
        </p:nvGrpSpPr>
        <p:grpSpPr>
          <a:xfrm>
            <a:off x="-63100" y="5784801"/>
            <a:ext cx="9126538" cy="1134639"/>
            <a:chOff x="143387" y="6290276"/>
            <a:chExt cx="11027650" cy="1689043"/>
          </a:xfrm>
        </p:grpSpPr>
        <p:sp>
          <p:nvSpPr>
            <p:cNvPr id="46" name="文本框 45">
              <a:extLst>
                <a:ext uri="{FF2B5EF4-FFF2-40B4-BE49-F238E27FC236}">
                  <a16:creationId xmlns:a16="http://schemas.microsoft.com/office/drawing/2014/main" id="{F093AF9A-431A-4D03-B4B4-55FD807CEE1B}"/>
                </a:ext>
              </a:extLst>
            </p:cNvPr>
            <p:cNvSpPr txBox="1"/>
            <p:nvPr/>
          </p:nvSpPr>
          <p:spPr>
            <a:xfrm>
              <a:off x="143387" y="6326502"/>
              <a:ext cx="11027650" cy="1652817"/>
            </a:xfrm>
            <a:prstGeom prst="rect">
              <a:avLst/>
            </a:prstGeom>
            <a:noFill/>
          </p:spPr>
          <p:txBody>
            <a:bodyPr wrap="square" rtlCol="0">
              <a:spAutoFit/>
            </a:bodyPr>
            <a:lstStyle/>
            <a:p>
              <a:pPr>
                <a:lnSpc>
                  <a:spcPct val="90000"/>
                </a:lnSpc>
              </a:pPr>
              <a:r>
                <a:rPr lang="en-US" altLang="zh-CN" sz="1050" dirty="0">
                  <a:latin typeface="Times New Roman" panose="02020603050405020304" pitchFamily="18" charset="0"/>
                  <a:cs typeface="Times New Roman" panose="02020603050405020304" pitchFamily="18" charset="0"/>
                </a:rPr>
                <a:t>[1] </a:t>
              </a:r>
              <a:r>
                <a:rPr lang="en-US" altLang="zh-CN" sz="1050" dirty="0" err="1">
                  <a:latin typeface="Times New Roman" panose="02020603050405020304" pitchFamily="18" charset="0"/>
                  <a:cs typeface="Times New Roman" panose="02020603050405020304" pitchFamily="18" charset="0"/>
                </a:rPr>
                <a:t>Jacquin</a:t>
              </a:r>
              <a:r>
                <a:rPr lang="en-US" altLang="zh-CN" sz="1050" dirty="0">
                  <a:latin typeface="Times New Roman" panose="02020603050405020304" pitchFamily="18" charset="0"/>
                  <a:cs typeface="Times New Roman" panose="02020603050405020304" pitchFamily="18" charset="0"/>
                </a:rPr>
                <a:t>  L, </a:t>
              </a:r>
              <a:r>
                <a:rPr lang="en-US" altLang="zh-CN" sz="1050" dirty="0" err="1">
                  <a:latin typeface="Times New Roman" panose="02020603050405020304" pitchFamily="18" charset="0"/>
                  <a:cs typeface="Times New Roman" panose="02020603050405020304" pitchFamily="18" charset="0"/>
                </a:rPr>
                <a:t>Molton</a:t>
              </a:r>
              <a:r>
                <a:rPr lang="en-US" altLang="zh-CN" sz="1050" dirty="0">
                  <a:latin typeface="Times New Roman" panose="02020603050405020304" pitchFamily="18" charset="0"/>
                  <a:cs typeface="Times New Roman" panose="02020603050405020304" pitchFamily="18" charset="0"/>
                </a:rPr>
                <a:t> P, Deck S, </a:t>
              </a:r>
              <a:r>
                <a:rPr lang="en-US" altLang="zh-CN" sz="1050" dirty="0" err="1">
                  <a:latin typeface="Times New Roman" panose="02020603050405020304" pitchFamily="18" charset="0"/>
                  <a:cs typeface="Times New Roman" panose="02020603050405020304" pitchFamily="18" charset="0"/>
                </a:rPr>
                <a:t>etal</a:t>
              </a:r>
              <a:r>
                <a:rPr lang="en-US" altLang="zh-CN" sz="1050" dirty="0">
                  <a:latin typeface="Times New Roman" panose="02020603050405020304" pitchFamily="18" charset="0"/>
                  <a:cs typeface="Times New Roman" panose="02020603050405020304" pitchFamily="18" charset="0"/>
                </a:rPr>
                <a:t>. Experimental study of shock oscillation over  a transonic supercritical profile[J]. AIAA Journal,2009,47(9):1985-1994.</a:t>
              </a:r>
            </a:p>
            <a:p>
              <a:pPr>
                <a:lnSpc>
                  <a:spcPct val="90000"/>
                </a:lnSpc>
              </a:pPr>
              <a:r>
                <a:rPr lang="en-US" altLang="zh-CN" sz="1050" dirty="0">
                  <a:latin typeface="Times New Roman" panose="02020603050405020304" pitchFamily="18" charset="0"/>
                  <a:cs typeface="Times New Roman" panose="02020603050405020304" pitchFamily="18" charset="0"/>
                </a:rPr>
                <a:t>[2] Huang, J. B. , Xiao, Z. X. , Liu, J. , &amp; Song, F. U.. Simulation of shock wave buffet and its suppression on an oat15a supercritical airfoil by </a:t>
              </a:r>
              <a:r>
                <a:rPr lang="en-US" altLang="zh-CN" sz="1050" dirty="0" err="1">
                  <a:latin typeface="Times New Roman" panose="02020603050405020304" pitchFamily="18" charset="0"/>
                  <a:cs typeface="Times New Roman" panose="02020603050405020304" pitchFamily="18" charset="0"/>
                </a:rPr>
                <a:t>iddes</a:t>
              </a:r>
              <a:r>
                <a:rPr lang="en-US" altLang="zh-CN" sz="1050" dirty="0">
                  <a:latin typeface="Times New Roman" panose="02020603050405020304" pitchFamily="18" charset="0"/>
                  <a:cs typeface="Times New Roman" panose="02020603050405020304" pitchFamily="18" charset="0"/>
                </a:rPr>
                <a:t>. Science China: </a:t>
              </a:r>
            </a:p>
            <a:p>
              <a:pPr>
                <a:lnSpc>
                  <a:spcPct val="90000"/>
                </a:lnSpc>
              </a:pPr>
              <a:r>
                <a:rPr lang="en-US" altLang="zh-CN" sz="1050" dirty="0">
                  <a:latin typeface="Times New Roman" panose="02020603050405020304" pitchFamily="18" charset="0"/>
                  <a:cs typeface="Times New Roman" panose="02020603050405020304" pitchFamily="18" charset="0"/>
                </a:rPr>
                <a:t>      Physics, Mechanics and Astronomy, 55(2), 260-271.</a:t>
              </a:r>
            </a:p>
            <a:p>
              <a:pPr>
                <a:lnSpc>
                  <a:spcPct val="90000"/>
                </a:lnSpc>
              </a:pPr>
              <a:r>
                <a:rPr lang="en-US" altLang="zh-CN" sz="1050" dirty="0">
                  <a:latin typeface="Times New Roman" panose="02020603050405020304" pitchFamily="18" charset="0"/>
                  <a:cs typeface="Times New Roman" panose="02020603050405020304" pitchFamily="18" charset="0"/>
                </a:rPr>
                <a:t>[3] Eric, Goncalves, Robert, et al. Turbulence model and numerical scheme assessment for buffet computations (p 1127-1152)[J]. International Journal for Numerical </a:t>
              </a:r>
            </a:p>
            <a:p>
              <a:pPr>
                <a:lnSpc>
                  <a:spcPct val="90000"/>
                </a:lnSpc>
              </a:pPr>
              <a:r>
                <a:rPr lang="en-US" altLang="zh-CN" sz="1050" dirty="0">
                  <a:latin typeface="Times New Roman" panose="02020603050405020304" pitchFamily="18" charset="0"/>
                  <a:cs typeface="Times New Roman" panose="02020603050405020304" pitchFamily="18" charset="0"/>
                </a:rPr>
                <a:t>      Methods in Fluids, 2010, 46(11).</a:t>
              </a:r>
            </a:p>
            <a:p>
              <a:pPr>
                <a:lnSpc>
                  <a:spcPct val="90000"/>
                </a:lnSpc>
              </a:pPr>
              <a:r>
                <a:rPr lang="en-US" altLang="zh-CN" sz="1050" dirty="0">
                  <a:latin typeface="Times New Roman" panose="02020603050405020304" pitchFamily="18" charset="0"/>
                  <a:cs typeface="Times New Roman" panose="02020603050405020304" pitchFamily="18" charset="0"/>
                </a:rPr>
                <a:t>[4] </a:t>
              </a:r>
              <a:r>
                <a:rPr lang="en-US" altLang="zh-CN" sz="1050" dirty="0" err="1">
                  <a:latin typeface="Times New Roman" panose="02020603050405020304" pitchFamily="18" charset="0"/>
                  <a:cs typeface="Times New Roman" panose="02020603050405020304" pitchFamily="18" charset="0"/>
                </a:rPr>
                <a:t>Orlik</a:t>
              </a:r>
              <a:r>
                <a:rPr lang="en-US" altLang="zh-CN" sz="1050" dirty="0">
                  <a:latin typeface="Times New Roman" panose="02020603050405020304" pitchFamily="18" charset="0"/>
                  <a:cs typeface="Times New Roman" panose="02020603050405020304" pitchFamily="18" charset="0"/>
                </a:rPr>
                <a:t> E</a:t>
              </a:r>
              <a:r>
                <a:rPr lang="zh-CN" altLang="en-US" sz="1050" dirty="0">
                  <a:latin typeface="Times New Roman" panose="02020603050405020304" pitchFamily="18" charset="0"/>
                  <a:cs typeface="Times New Roman" panose="02020603050405020304" pitchFamily="18" charset="0"/>
                </a:rPr>
                <a:t>，</a:t>
              </a:r>
              <a:r>
                <a:rPr lang="en-US" altLang="zh-CN" sz="1050" dirty="0" err="1">
                  <a:latin typeface="Times New Roman" panose="02020603050405020304" pitchFamily="18" charset="0"/>
                  <a:cs typeface="Times New Roman" panose="02020603050405020304" pitchFamily="18" charset="0"/>
                </a:rPr>
                <a:t>Mazellier</a:t>
              </a:r>
              <a:r>
                <a:rPr lang="en-US" altLang="zh-CN" sz="1050" dirty="0">
                  <a:latin typeface="Times New Roman" panose="02020603050405020304" pitchFamily="18" charset="0"/>
                  <a:cs typeface="Times New Roman" panose="02020603050405020304" pitchFamily="18" charset="0"/>
                </a:rPr>
                <a:t> A</a:t>
              </a:r>
              <a:r>
                <a:rPr lang="zh-CN" altLang="en-US" sz="1050" dirty="0">
                  <a:latin typeface="Times New Roman" panose="02020603050405020304" pitchFamily="18" charset="0"/>
                  <a:cs typeface="Times New Roman" panose="02020603050405020304" pitchFamily="18" charset="0"/>
                </a:rPr>
                <a:t>，</a:t>
              </a:r>
              <a:r>
                <a:rPr lang="en-US" altLang="zh-CN" sz="1050" dirty="0" err="1">
                  <a:latin typeface="Times New Roman" panose="02020603050405020304" pitchFamily="18" charset="0"/>
                  <a:cs typeface="Times New Roman" panose="02020603050405020304" pitchFamily="18" charset="0"/>
                </a:rPr>
                <a:t>Kourta</a:t>
              </a:r>
              <a:r>
                <a:rPr lang="en-US" altLang="zh-CN" sz="1050" dirty="0">
                  <a:latin typeface="Times New Roman" panose="02020603050405020304" pitchFamily="18" charset="0"/>
                  <a:cs typeface="Times New Roman" panose="02020603050405020304" pitchFamily="18" charset="0"/>
                </a:rPr>
                <a:t> A. Numerical prediction of transonic buffeting by means of standard and time-dependent turbulent models[C]7th International </a:t>
              </a:r>
            </a:p>
            <a:p>
              <a:pPr>
                <a:lnSpc>
                  <a:spcPct val="90000"/>
                </a:lnSpc>
              </a:pPr>
              <a:r>
                <a:rPr lang="en-US" altLang="zh-CN" sz="1050" dirty="0">
                  <a:latin typeface="Times New Roman" panose="02020603050405020304" pitchFamily="18" charset="0"/>
                  <a:cs typeface="Times New Roman" panose="02020603050405020304" pitchFamily="18" charset="0"/>
                </a:rPr>
                <a:t>     Symposium on Turbulence and Shear Flow Phenomena(TSFP7)</a:t>
              </a:r>
              <a:r>
                <a:rPr lang="zh-CN" altLang="en-US" sz="1050" dirty="0">
                  <a:latin typeface="Times New Roman" panose="02020603050405020304" pitchFamily="18" charset="0"/>
                  <a:cs typeface="Times New Roman" panose="02020603050405020304" pitchFamily="18" charset="0"/>
                </a:rPr>
                <a:t>，</a:t>
              </a:r>
              <a:r>
                <a:rPr lang="en-US" altLang="zh-CN" sz="1050" dirty="0">
                  <a:latin typeface="Times New Roman" panose="02020603050405020304" pitchFamily="18" charset="0"/>
                  <a:cs typeface="Times New Roman" panose="02020603050405020304" pitchFamily="18" charset="0"/>
                </a:rPr>
                <a:t>2011.</a:t>
              </a:r>
            </a:p>
          </p:txBody>
        </p:sp>
        <p:cxnSp>
          <p:nvCxnSpPr>
            <p:cNvPr id="47" name="直接连接符 46">
              <a:extLst>
                <a:ext uri="{FF2B5EF4-FFF2-40B4-BE49-F238E27FC236}">
                  <a16:creationId xmlns:a16="http://schemas.microsoft.com/office/drawing/2014/main" id="{E5D05501-5CD8-4D49-89A1-4C81EF2E8D0E}"/>
                </a:ext>
              </a:extLst>
            </p:cNvPr>
            <p:cNvCxnSpPr/>
            <p:nvPr/>
          </p:nvCxnSpPr>
          <p:spPr bwMode="auto">
            <a:xfrm>
              <a:off x="219631" y="6290276"/>
              <a:ext cx="4909635" cy="0"/>
            </a:xfrm>
            <a:prstGeom prst="line">
              <a:avLst/>
            </a:prstGeom>
            <a:solidFill>
              <a:schemeClr val="accent1"/>
            </a:solidFill>
            <a:ln w="12700" cap="flat" cmpd="sng" algn="ctr">
              <a:solidFill>
                <a:schemeClr val="tx1"/>
              </a:solidFill>
              <a:prstDash val="solid"/>
              <a:round/>
              <a:headEnd type="none" w="med" len="med"/>
              <a:tailEnd type="none" w="med" len="med"/>
            </a:ln>
          </p:spPr>
        </p:cxnSp>
      </p:grpSp>
      <p:sp>
        <p:nvSpPr>
          <p:cNvPr id="23" name="矩形 22">
            <a:extLst>
              <a:ext uri="{FF2B5EF4-FFF2-40B4-BE49-F238E27FC236}">
                <a16:creationId xmlns:a16="http://schemas.microsoft.com/office/drawing/2014/main" id="{05E0C69B-D18A-4769-A00D-2FBA0C0D3302}"/>
              </a:ext>
            </a:extLst>
          </p:cNvPr>
          <p:cNvSpPr/>
          <p:nvPr/>
        </p:nvSpPr>
        <p:spPr>
          <a:xfrm>
            <a:off x="417010" y="3198426"/>
            <a:ext cx="4117429" cy="338554"/>
          </a:xfrm>
          <a:prstGeom prst="rect">
            <a:avLst/>
          </a:prstGeom>
          <a:ln w="19050">
            <a:solidFill>
              <a:srgbClr val="FF0000"/>
            </a:solidFill>
          </a:ln>
        </p:spPr>
        <p:txBody>
          <a:bodyPr wrap="square">
            <a:spAutoFit/>
          </a:bodyPr>
          <a:lstStyle/>
          <a:p>
            <a:r>
              <a:rPr lang="zh-CN" altLang="en-US" sz="1600" b="1" dirty="0">
                <a:latin typeface="黑体" panose="02010609060101010101" pitchFamily="49" charset="-122"/>
                <a:ea typeface="黑体" panose="02010609060101010101" pitchFamily="49" charset="-122"/>
                <a:cs typeface="Times New Roman" panose="02020603050405020304" pitchFamily="18" charset="0"/>
              </a:rPr>
              <a:t>高速（跨声速）、可压缩、激波和流动分离</a:t>
            </a:r>
          </a:p>
        </p:txBody>
      </p:sp>
      <p:pic>
        <p:nvPicPr>
          <p:cNvPr id="7" name="图片 6">
            <a:extLst>
              <a:ext uri="{FF2B5EF4-FFF2-40B4-BE49-F238E27FC236}">
                <a16:creationId xmlns:a16="http://schemas.microsoft.com/office/drawing/2014/main" id="{29BA1EE7-DA08-4B76-9024-D1EFB6A22A6D}"/>
              </a:ext>
            </a:extLst>
          </p:cNvPr>
          <p:cNvPicPr>
            <a:picLocks noChangeAspect="1"/>
          </p:cNvPicPr>
          <p:nvPr/>
        </p:nvPicPr>
        <p:blipFill>
          <a:blip r:embed="rId5"/>
          <a:stretch>
            <a:fillRect/>
          </a:stretch>
        </p:blipFill>
        <p:spPr>
          <a:xfrm>
            <a:off x="4788300" y="1109268"/>
            <a:ext cx="3539749" cy="2880000"/>
          </a:xfrm>
          <a:prstGeom prst="rect">
            <a:avLst/>
          </a:prstGeom>
        </p:spPr>
      </p:pic>
      <p:sp>
        <p:nvSpPr>
          <p:cNvPr id="8" name="矩形 7">
            <a:extLst>
              <a:ext uri="{FF2B5EF4-FFF2-40B4-BE49-F238E27FC236}">
                <a16:creationId xmlns:a16="http://schemas.microsoft.com/office/drawing/2014/main" id="{30E4FF8A-74E6-4228-A657-E17682C14686}"/>
              </a:ext>
            </a:extLst>
          </p:cNvPr>
          <p:cNvSpPr/>
          <p:nvPr/>
        </p:nvSpPr>
        <p:spPr>
          <a:xfrm>
            <a:off x="6056854" y="3947546"/>
            <a:ext cx="1261884" cy="276999"/>
          </a:xfrm>
          <a:prstGeom prst="rect">
            <a:avLst/>
          </a:prstGeom>
        </p:spPr>
        <p:txBody>
          <a:bodyPr wrap="none">
            <a:spAutoFit/>
          </a:bodyPr>
          <a:lstStyle/>
          <a:p>
            <a:r>
              <a:rPr lang="zh-CN" altLang="en-US" sz="1200" b="1" dirty="0">
                <a:latin typeface="黑体" panose="02010609060101010101" pitchFamily="49" charset="-122"/>
                <a:ea typeface="黑体" panose="02010609060101010101" pitchFamily="49" charset="-122"/>
                <a:cs typeface="宋体" panose="02010600030101010101" pitchFamily="2" charset="-122"/>
              </a:rPr>
              <a:t>激波振荡周期</a:t>
            </a:r>
            <a:r>
              <a:rPr lang="en-US" altLang="zh-CN" sz="1200" b="1" baseline="30000" dirty="0">
                <a:latin typeface="黑体" panose="02010609060101010101" pitchFamily="49" charset="-122"/>
                <a:ea typeface="黑体" panose="02010609060101010101" pitchFamily="49" charset="-122"/>
                <a:cs typeface="宋体" panose="02010600030101010101" pitchFamily="2" charset="-122"/>
              </a:rPr>
              <a:t>[2]</a:t>
            </a:r>
            <a:endParaRPr lang="zh-CN" altLang="en-US" sz="1200" baseline="30000" dirty="0"/>
          </a:p>
        </p:txBody>
      </p:sp>
      <p:sp>
        <p:nvSpPr>
          <p:cNvPr id="29" name="文本框 28">
            <a:extLst>
              <a:ext uri="{FF2B5EF4-FFF2-40B4-BE49-F238E27FC236}">
                <a16:creationId xmlns:a16="http://schemas.microsoft.com/office/drawing/2014/main" id="{CF094AD3-5A6D-4B54-8CD0-52FC375BF8AB}"/>
              </a:ext>
            </a:extLst>
          </p:cNvPr>
          <p:cNvSpPr txBox="1"/>
          <p:nvPr/>
        </p:nvSpPr>
        <p:spPr>
          <a:xfrm>
            <a:off x="268268" y="4654362"/>
            <a:ext cx="5056407" cy="523220"/>
          </a:xfrm>
          <a:prstGeom prst="rect">
            <a:avLst/>
          </a:prstGeom>
          <a:noFill/>
          <a:ln w="28575">
            <a:noFill/>
          </a:ln>
        </p:spPr>
        <p:txBody>
          <a:bodyPr wrap="square" rtlCol="0">
            <a:spAutoFit/>
          </a:bodyPr>
          <a:lstStyle/>
          <a:p>
            <a:pPr marL="285750" indent="-285750">
              <a:buFont typeface="Wingdings" panose="05000000000000000000" pitchFamily="2" charset="2"/>
              <a:buChar char="p"/>
            </a:pPr>
            <a:r>
              <a:rPr lang="zh-CN" altLang="en-US" sz="1400" dirty="0">
                <a:latin typeface="黑体" panose="02010609060101010101" pitchFamily="49" charset="-122"/>
                <a:ea typeface="黑体" panose="02010609060101010101" pitchFamily="49" charset="-122"/>
                <a:cs typeface="Times New Roman" panose="02020603050405020304" pitchFamily="18" charset="0"/>
              </a:rPr>
              <a:t>风洞试验</a:t>
            </a:r>
            <a:endParaRPr lang="en-US" altLang="zh-CN" sz="1400" dirty="0">
              <a:latin typeface="黑体" panose="02010609060101010101" pitchFamily="49" charset="-122"/>
              <a:ea typeface="黑体" panose="02010609060101010101" pitchFamily="49" charset="-122"/>
              <a:cs typeface="Times New Roman" panose="02020603050405020304" pitchFamily="18" charset="0"/>
            </a:endParaRPr>
          </a:p>
          <a:p>
            <a:r>
              <a:rPr lang="zh-CN" altLang="en-US" sz="1400" dirty="0">
                <a:latin typeface="黑体" panose="02010609060101010101" pitchFamily="49" charset="-122"/>
                <a:ea typeface="黑体" panose="02010609060101010101" pitchFamily="49" charset="-122"/>
                <a:cs typeface="Times New Roman" panose="02020603050405020304" pitchFamily="18" charset="0"/>
              </a:rPr>
              <a:t>采用粒子成像测速</a:t>
            </a:r>
            <a:r>
              <a:rPr lang="en-US" altLang="zh-CN" sz="1400" dirty="0">
                <a:latin typeface="黑体" panose="02010609060101010101" pitchFamily="49" charset="-122"/>
                <a:ea typeface="黑体" panose="02010609060101010101" pitchFamily="49" charset="-122"/>
                <a:cs typeface="Times New Roman" panose="02020603050405020304" pitchFamily="18" charset="0"/>
              </a:rPr>
              <a:t>(PIV)</a:t>
            </a:r>
            <a:r>
              <a:rPr lang="zh-CN" altLang="en-US" sz="1400" dirty="0">
                <a:latin typeface="黑体" panose="02010609060101010101" pitchFamily="49" charset="-122"/>
                <a:ea typeface="黑体" panose="02010609060101010101" pitchFamily="49" charset="-122"/>
                <a:cs typeface="Times New Roman" panose="02020603050405020304" pitchFamily="18" charset="0"/>
              </a:rPr>
              <a:t>等技术捕捉激波附面层干扰</a:t>
            </a:r>
            <a:endParaRPr lang="en-US" altLang="zh-CN" sz="1400" baseline="30000" dirty="0">
              <a:latin typeface="黑体" panose="02010609060101010101" pitchFamily="49" charset="-122"/>
              <a:ea typeface="黑体" panose="02010609060101010101" pitchFamily="49" charset="-122"/>
              <a:cs typeface="Times New Roman" panose="02020603050405020304" pitchFamily="18" charset="0"/>
            </a:endParaRPr>
          </a:p>
        </p:txBody>
      </p:sp>
      <p:sp>
        <p:nvSpPr>
          <p:cNvPr id="30" name="文本框 29">
            <a:extLst>
              <a:ext uri="{FF2B5EF4-FFF2-40B4-BE49-F238E27FC236}">
                <a16:creationId xmlns:a16="http://schemas.microsoft.com/office/drawing/2014/main" id="{90ED4CA9-C463-424D-8876-2FCF36B550B4}"/>
              </a:ext>
            </a:extLst>
          </p:cNvPr>
          <p:cNvSpPr txBox="1"/>
          <p:nvPr/>
        </p:nvSpPr>
        <p:spPr>
          <a:xfrm>
            <a:off x="268268" y="5205545"/>
            <a:ext cx="5238856" cy="523220"/>
          </a:xfrm>
          <a:prstGeom prst="rect">
            <a:avLst/>
          </a:prstGeom>
          <a:noFill/>
          <a:ln w="19050">
            <a:noFill/>
          </a:ln>
        </p:spPr>
        <p:txBody>
          <a:bodyPr wrap="square" rtlCol="0">
            <a:spAutoFit/>
          </a:bodyPr>
          <a:lstStyle/>
          <a:p>
            <a:pPr marL="285750" indent="-285750">
              <a:buFont typeface="Wingdings" panose="05000000000000000000" pitchFamily="2" charset="2"/>
              <a:buChar char="p"/>
            </a:pPr>
            <a:r>
              <a:rPr lang="zh-CN" altLang="en-US" sz="1400" dirty="0">
                <a:latin typeface="黑体" panose="02010609060101010101" pitchFamily="49" charset="-122"/>
                <a:ea typeface="黑体" panose="02010609060101010101" pitchFamily="49" charset="-122"/>
                <a:cs typeface="Times New Roman" panose="02020603050405020304" pitchFamily="18" charset="0"/>
              </a:rPr>
              <a:t>数值方法</a:t>
            </a:r>
            <a:endParaRPr lang="en-US" altLang="zh-CN" sz="1400" dirty="0">
              <a:latin typeface="黑体" panose="02010609060101010101" pitchFamily="49" charset="-122"/>
              <a:ea typeface="黑体" panose="02010609060101010101" pitchFamily="49" charset="-122"/>
              <a:cs typeface="Times New Roman" panose="02020603050405020304" pitchFamily="18" charset="0"/>
            </a:endParaRPr>
          </a:p>
          <a:p>
            <a:r>
              <a:rPr lang="zh-CN" altLang="en-US" sz="1400" dirty="0">
                <a:latin typeface="黑体" panose="02010609060101010101" pitchFamily="49" charset="-122"/>
                <a:ea typeface="黑体" panose="02010609060101010101" pitchFamily="49" charset="-122"/>
                <a:cs typeface="Times New Roman" panose="02020603050405020304" pitchFamily="18" charset="0"/>
              </a:rPr>
              <a:t>基于</a:t>
            </a:r>
            <a:r>
              <a:rPr lang="en-US" altLang="zh-CN" sz="1400" dirty="0">
                <a:latin typeface="黑体" panose="02010609060101010101" pitchFamily="49" charset="-122"/>
                <a:ea typeface="黑体" panose="02010609060101010101" pitchFamily="49" charset="-122"/>
                <a:cs typeface="Times New Roman" panose="02020603050405020304" pitchFamily="18" charset="0"/>
              </a:rPr>
              <a:t>CFD</a:t>
            </a:r>
            <a:r>
              <a:rPr lang="zh-CN" altLang="en-US" sz="1400" dirty="0">
                <a:latin typeface="黑体" panose="02010609060101010101" pitchFamily="49" charset="-122"/>
                <a:ea typeface="黑体" panose="02010609060101010101" pitchFamily="49" charset="-122"/>
                <a:cs typeface="Times New Roman" panose="02020603050405020304" pitchFamily="18" charset="0"/>
              </a:rPr>
              <a:t>技术，对流动分离</a:t>
            </a:r>
            <a:r>
              <a:rPr lang="en-US" altLang="zh-CN" sz="1400" dirty="0">
                <a:latin typeface="黑体" panose="02010609060101010101" pitchFamily="49" charset="-122"/>
                <a:ea typeface="黑体" panose="02010609060101010101" pitchFamily="49" charset="-122"/>
                <a:cs typeface="Times New Roman" panose="02020603050405020304" pitchFamily="18" charset="0"/>
              </a:rPr>
              <a:t>\</a:t>
            </a:r>
            <a:r>
              <a:rPr lang="zh-CN" altLang="en-US" sz="1400" dirty="0">
                <a:latin typeface="黑体" panose="02010609060101010101" pitchFamily="49" charset="-122"/>
                <a:ea typeface="黑体" panose="02010609060101010101" pitchFamily="49" charset="-122"/>
                <a:cs typeface="Times New Roman" panose="02020603050405020304" pitchFamily="18" charset="0"/>
              </a:rPr>
              <a:t>激波振荡进行数值模拟</a:t>
            </a:r>
            <a:endParaRPr lang="en-US" altLang="zh-CN" sz="1400" baseline="30000" dirty="0">
              <a:latin typeface="黑体" panose="02010609060101010101" pitchFamily="49" charset="-122"/>
              <a:ea typeface="黑体" panose="02010609060101010101" pitchFamily="49" charset="-122"/>
              <a:cs typeface="Times New Roman" panose="02020603050405020304" pitchFamily="18" charset="0"/>
            </a:endParaRPr>
          </a:p>
        </p:txBody>
      </p:sp>
      <p:sp>
        <p:nvSpPr>
          <p:cNvPr id="31" name="矩形 30">
            <a:extLst>
              <a:ext uri="{FF2B5EF4-FFF2-40B4-BE49-F238E27FC236}">
                <a16:creationId xmlns:a16="http://schemas.microsoft.com/office/drawing/2014/main" id="{0821E644-C86C-4BDF-825E-072DFFD1311B}"/>
              </a:ext>
            </a:extLst>
          </p:cNvPr>
          <p:cNvSpPr/>
          <p:nvPr/>
        </p:nvSpPr>
        <p:spPr>
          <a:xfrm>
            <a:off x="4591450" y="5177582"/>
            <a:ext cx="3389230" cy="523220"/>
          </a:xfrm>
          <a:prstGeom prst="rect">
            <a:avLst/>
          </a:prstGeom>
          <a:ln w="19050">
            <a:solidFill>
              <a:srgbClr val="FF0000"/>
            </a:solidFill>
          </a:ln>
        </p:spPr>
        <p:txBody>
          <a:bodyPr wrap="square">
            <a:spAutoFit/>
          </a:bodyPr>
          <a:lstStyle/>
          <a:p>
            <a:r>
              <a:rPr lang="zh-CN" altLang="en-US" sz="1400" dirty="0">
                <a:latin typeface="黑体" panose="02010609060101010101" pitchFamily="49" charset="-122"/>
                <a:ea typeface="黑体" panose="02010609060101010101" pitchFamily="49" charset="-122"/>
                <a:cs typeface="Times New Roman" panose="02020603050405020304" pitchFamily="18" charset="0"/>
              </a:rPr>
              <a:t>对湍流模型、数值格式、网格密度、时间步长、计算域大小和翼型形状敏感</a:t>
            </a:r>
            <a:r>
              <a:rPr lang="en-US" altLang="zh-CN" sz="1400" baseline="30000" dirty="0">
                <a:latin typeface="黑体" panose="02010609060101010101" pitchFamily="49" charset="-122"/>
                <a:ea typeface="黑体" panose="02010609060101010101" pitchFamily="49" charset="-122"/>
                <a:cs typeface="Times New Roman" panose="02020603050405020304" pitchFamily="18" charset="0"/>
              </a:rPr>
              <a:t>[4,5]</a:t>
            </a:r>
          </a:p>
        </p:txBody>
      </p:sp>
    </p:spTree>
    <p:extLst>
      <p:ext uri="{BB962C8B-B14F-4D97-AF65-F5344CB8AC3E}">
        <p14:creationId xmlns:p14="http://schemas.microsoft.com/office/powerpoint/2010/main" val="3487333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a:cxnSpLocks/>
          </p:cNvCxnSpPr>
          <p:nvPr/>
        </p:nvCxnSpPr>
        <p:spPr>
          <a:xfrm>
            <a:off x="0" y="681799"/>
            <a:ext cx="5796677" cy="27777"/>
          </a:xfrm>
          <a:prstGeom prst="line">
            <a:avLst/>
          </a:prstGeom>
          <a:ln w="44450" cmpd="sng">
            <a:solidFill>
              <a:srgbClr val="005699"/>
            </a:solidFill>
            <a:prstDash val="solid"/>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20" name="图片 19">
            <a:extLst>
              <a:ext uri="{FF2B5EF4-FFF2-40B4-BE49-F238E27FC236}">
                <a16:creationId xmlns:a16="http://schemas.microsoft.com/office/drawing/2014/main" id="{6F74E694-EEF2-4139-924C-6F9DE2194B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677" y="-1783"/>
            <a:ext cx="3347323" cy="896421"/>
          </a:xfrm>
          <a:prstGeom prst="rect">
            <a:avLst/>
          </a:prstGeom>
        </p:spPr>
      </p:pic>
      <p:sp>
        <p:nvSpPr>
          <p:cNvPr id="26" name="矩形 25">
            <a:extLst>
              <a:ext uri="{FF2B5EF4-FFF2-40B4-BE49-F238E27FC236}">
                <a16:creationId xmlns:a16="http://schemas.microsoft.com/office/drawing/2014/main" id="{4A7D363C-41E0-410E-81C0-648F864C3906}"/>
              </a:ext>
            </a:extLst>
          </p:cNvPr>
          <p:cNvSpPr/>
          <p:nvPr/>
        </p:nvSpPr>
        <p:spPr>
          <a:xfrm>
            <a:off x="180000" y="0"/>
            <a:ext cx="5022529" cy="656846"/>
          </a:xfrm>
          <a:prstGeom prst="rect">
            <a:avLst/>
          </a:prstGeom>
        </p:spPr>
        <p:txBody>
          <a:bodyPr wrap="none">
            <a:spAutoFit/>
          </a:bodyPr>
          <a:lstStyle/>
          <a:p>
            <a:pPr>
              <a:lnSpc>
                <a:spcPct val="150000"/>
              </a:lnSpc>
            </a:pP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流体力学深度学习技术方向</a:t>
            </a:r>
            <a:r>
              <a:rPr lang="en-US" altLang="zh-CN" sz="2800" baseline="30000" dirty="0">
                <a:latin typeface="Times New Roman" panose="02020603050405020304" pitchFamily="18" charset="0"/>
                <a:cs typeface="Times New Roman" panose="02020603050405020304" pitchFamily="18" charset="0"/>
              </a:rPr>
              <a:t>[5] </a:t>
            </a:r>
            <a:endParaRPr lang="en-US" altLang="zh-CN" sz="2800" b="1" baseline="30000" dirty="0">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45" name="组合 44">
            <a:extLst>
              <a:ext uri="{FF2B5EF4-FFF2-40B4-BE49-F238E27FC236}">
                <a16:creationId xmlns:a16="http://schemas.microsoft.com/office/drawing/2014/main" id="{5025728F-746B-47EE-A038-8143B942714B}"/>
              </a:ext>
            </a:extLst>
          </p:cNvPr>
          <p:cNvGrpSpPr/>
          <p:nvPr/>
        </p:nvGrpSpPr>
        <p:grpSpPr>
          <a:xfrm>
            <a:off x="-63100" y="6462119"/>
            <a:ext cx="9126538" cy="395887"/>
            <a:chOff x="143387" y="6307594"/>
            <a:chExt cx="11027650" cy="589323"/>
          </a:xfrm>
        </p:grpSpPr>
        <p:sp>
          <p:nvSpPr>
            <p:cNvPr id="46" name="文本框 45">
              <a:extLst>
                <a:ext uri="{FF2B5EF4-FFF2-40B4-BE49-F238E27FC236}">
                  <a16:creationId xmlns:a16="http://schemas.microsoft.com/office/drawing/2014/main" id="{F093AF9A-431A-4D03-B4B4-55FD807CEE1B}"/>
                </a:ext>
              </a:extLst>
            </p:cNvPr>
            <p:cNvSpPr txBox="1"/>
            <p:nvPr/>
          </p:nvSpPr>
          <p:spPr>
            <a:xfrm>
              <a:off x="143387" y="6326505"/>
              <a:ext cx="11027650" cy="570412"/>
            </a:xfrm>
            <a:prstGeom prst="rect">
              <a:avLst/>
            </a:prstGeom>
            <a:noFill/>
          </p:spPr>
          <p:txBody>
            <a:bodyPr wrap="square" rtlCol="0">
              <a:spAutoFit/>
            </a:bodyPr>
            <a:lstStyle/>
            <a:p>
              <a:pPr>
                <a:lnSpc>
                  <a:spcPct val="90000"/>
                </a:lnSpc>
              </a:pPr>
              <a:r>
                <a:rPr lang="en-US" altLang="zh-CN" sz="1050" dirty="0">
                  <a:latin typeface="Times New Roman" panose="02020603050405020304" pitchFamily="18" charset="0"/>
                  <a:cs typeface="Times New Roman" panose="02020603050405020304" pitchFamily="18" charset="0"/>
                </a:rPr>
                <a:t>[5] Wang Y X, Han R K, Liu Z Y, et al. Research progress of deep learning modeling technology for complex flows[J]. Acta </a:t>
              </a:r>
              <a:r>
                <a:rPr lang="en-US" altLang="zh-CN" sz="1050" dirty="0" err="1">
                  <a:latin typeface="Times New Roman" panose="02020603050405020304" pitchFamily="18" charset="0"/>
                  <a:cs typeface="Times New Roman" panose="02020603050405020304" pitchFamily="18" charset="0"/>
                </a:rPr>
                <a:t>Aeronautica</a:t>
              </a:r>
              <a:r>
                <a:rPr lang="en-US" altLang="zh-CN" sz="1050" dirty="0">
                  <a:latin typeface="Times New Roman" panose="02020603050405020304" pitchFamily="18" charset="0"/>
                  <a:cs typeface="Times New Roman" panose="02020603050405020304" pitchFamily="18" charset="0"/>
                </a:rPr>
                <a:t> et </a:t>
              </a:r>
              <a:r>
                <a:rPr lang="en-US" altLang="zh-CN" sz="1050" dirty="0" err="1">
                  <a:latin typeface="Times New Roman" panose="02020603050405020304" pitchFamily="18" charset="0"/>
                  <a:cs typeface="Times New Roman" panose="02020603050405020304" pitchFamily="18" charset="0"/>
                </a:rPr>
                <a:t>Astronautica</a:t>
              </a:r>
              <a:r>
                <a:rPr lang="en-US" altLang="zh-CN" sz="1050" dirty="0">
                  <a:latin typeface="Times New Roman" panose="02020603050405020304" pitchFamily="18" charset="0"/>
                  <a:cs typeface="Times New Roman" panose="02020603050405020304" pitchFamily="18" charset="0"/>
                </a:rPr>
                <a:t> </a:t>
              </a:r>
              <a:r>
                <a:rPr lang="en-US" altLang="zh-CN" sz="1050" dirty="0" err="1">
                  <a:latin typeface="Times New Roman" panose="02020603050405020304" pitchFamily="18" charset="0"/>
                  <a:cs typeface="Times New Roman" panose="02020603050405020304" pitchFamily="18" charset="0"/>
                </a:rPr>
                <a:t>Sinica</a:t>
              </a:r>
              <a:r>
                <a:rPr lang="en-US" altLang="zh-CN" sz="1050" dirty="0">
                  <a:latin typeface="Times New Roman" panose="02020603050405020304" pitchFamily="18" charset="0"/>
                  <a:cs typeface="Times New Roman" panose="02020603050405020304" pitchFamily="18" charset="0"/>
                </a:rPr>
                <a:t>.  </a:t>
              </a:r>
            </a:p>
            <a:p>
              <a:pPr>
                <a:lnSpc>
                  <a:spcPct val="90000"/>
                </a:lnSpc>
              </a:pPr>
              <a:r>
                <a:rPr lang="en-US" altLang="zh-CN" sz="1050" dirty="0">
                  <a:latin typeface="Times New Roman" panose="02020603050405020304" pitchFamily="18" charset="0"/>
                  <a:cs typeface="Times New Roman" panose="02020603050405020304" pitchFamily="18" charset="0"/>
                </a:rPr>
                <a:t>     2021,42 (4):524779 </a:t>
              </a:r>
            </a:p>
          </p:txBody>
        </p:sp>
        <p:cxnSp>
          <p:nvCxnSpPr>
            <p:cNvPr id="47" name="直接连接符 46">
              <a:extLst>
                <a:ext uri="{FF2B5EF4-FFF2-40B4-BE49-F238E27FC236}">
                  <a16:creationId xmlns:a16="http://schemas.microsoft.com/office/drawing/2014/main" id="{E5D05501-5CD8-4D49-89A1-4C81EF2E8D0E}"/>
                </a:ext>
              </a:extLst>
            </p:cNvPr>
            <p:cNvCxnSpPr/>
            <p:nvPr/>
          </p:nvCxnSpPr>
          <p:spPr bwMode="auto">
            <a:xfrm>
              <a:off x="219631" y="6307594"/>
              <a:ext cx="4909635" cy="0"/>
            </a:xfrm>
            <a:prstGeom prst="line">
              <a:avLst/>
            </a:prstGeom>
            <a:solidFill>
              <a:schemeClr val="accent1"/>
            </a:solidFill>
            <a:ln w="12700" cap="flat" cmpd="sng" algn="ctr">
              <a:solidFill>
                <a:schemeClr val="tx1"/>
              </a:solidFill>
              <a:prstDash val="solid"/>
              <a:round/>
              <a:headEnd type="none" w="med" len="med"/>
              <a:tailEnd type="none" w="med" len="med"/>
            </a:ln>
          </p:spPr>
        </p:cxnSp>
      </p:grpSp>
      <p:sp>
        <p:nvSpPr>
          <p:cNvPr id="17" name="矩形 16">
            <a:extLst>
              <a:ext uri="{FF2B5EF4-FFF2-40B4-BE49-F238E27FC236}">
                <a16:creationId xmlns:a16="http://schemas.microsoft.com/office/drawing/2014/main" id="{37E4FD23-F1D3-4A38-9271-F94AE520FCC9}"/>
              </a:ext>
            </a:extLst>
          </p:cNvPr>
          <p:cNvSpPr/>
          <p:nvPr/>
        </p:nvSpPr>
        <p:spPr>
          <a:xfrm>
            <a:off x="571762" y="4008206"/>
            <a:ext cx="7515040" cy="784254"/>
          </a:xfrm>
          <a:prstGeom prst="rect">
            <a:avLst/>
          </a:prstGeom>
          <a:ln w="19050">
            <a:solidFill>
              <a:schemeClr val="bg1"/>
            </a:solidFill>
          </a:ln>
        </p:spPr>
        <p:txBody>
          <a:bodyPr wrap="square">
            <a:spAutoFit/>
          </a:bodyPr>
          <a:lstStyle/>
          <a:p>
            <a:pPr>
              <a:lnSpc>
                <a:spcPct val="150000"/>
              </a:lnSpc>
            </a:pPr>
            <a:r>
              <a:rPr lang="zh-CN" altLang="en-US" sz="1600" b="1" dirty="0">
                <a:latin typeface="Times New Roman" panose="02020603050405020304" pitchFamily="18" charset="0"/>
                <a:ea typeface="黑体" panose="02010609060101010101" pitchFamily="49" charset="-122"/>
                <a:cs typeface="Times New Roman" panose="02020603050405020304" pitchFamily="18" charset="0"/>
              </a:rPr>
              <a:t>数据驱动（</a:t>
            </a:r>
            <a:r>
              <a:rPr lang="en-US" altLang="zh-CN" sz="1600" b="1" dirty="0">
                <a:latin typeface="Times New Roman" panose="02020603050405020304" pitchFamily="18" charset="0"/>
                <a:ea typeface="黑体" panose="02010609060101010101" pitchFamily="49" charset="-122"/>
                <a:cs typeface="Times New Roman" panose="02020603050405020304" pitchFamily="18" charset="0"/>
              </a:rPr>
              <a:t>Data Driven</a:t>
            </a:r>
            <a:r>
              <a:rPr lang="zh-CN" altLang="en-US" sz="1600" b="1" dirty="0">
                <a:latin typeface="Times New Roman" panose="02020603050405020304" pitchFamily="18" charset="0"/>
                <a:ea typeface="黑体" panose="02010609060101010101" pitchFamily="49" charset="-122"/>
                <a:cs typeface="Times New Roman" panose="02020603050405020304" pitchFamily="18" charset="0"/>
              </a:rPr>
              <a:t>）</a:t>
            </a:r>
            <a:endParaRPr lang="en-US" altLang="zh-CN" sz="1600" b="1" dirty="0">
              <a:latin typeface="Times New Roman" panose="02020603050405020304" pitchFamily="18" charset="0"/>
              <a:ea typeface="黑体" panose="02010609060101010101" pitchFamily="49" charset="-122"/>
              <a:cs typeface="Times New Roman" panose="02020603050405020304" pitchFamily="18" charset="0"/>
            </a:endParaRPr>
          </a:p>
          <a:p>
            <a:pPr>
              <a:lnSpc>
                <a:spcPct val="150000"/>
              </a:lnSpc>
            </a:pPr>
            <a:r>
              <a:rPr lang="zh-CN" altLang="en-US" sz="1600" dirty="0">
                <a:latin typeface="Times New Roman" panose="02020603050405020304" pitchFamily="18" charset="0"/>
                <a:ea typeface="黑体" panose="02010609060101010101" pitchFamily="49" charset="-122"/>
                <a:cs typeface="Times New Roman" panose="02020603050405020304" pitchFamily="18" charset="0"/>
              </a:rPr>
              <a:t>  对大规模流场数据进行挖掘与利用，探索新的流场分析方式与降阶模型</a:t>
            </a:r>
            <a:endParaRPr lang="en-US" altLang="zh-CN" sz="1600" baseline="30000" dirty="0">
              <a:latin typeface="Times New Roman" panose="02020603050405020304" pitchFamily="18" charset="0"/>
              <a:ea typeface="黑体" panose="02010609060101010101" pitchFamily="49" charset="-122"/>
              <a:cs typeface="Times New Roman" panose="02020603050405020304" pitchFamily="18" charset="0"/>
            </a:endParaRPr>
          </a:p>
        </p:txBody>
      </p:sp>
      <p:graphicFrame>
        <p:nvGraphicFramePr>
          <p:cNvPr id="19" name="表格 18">
            <a:extLst>
              <a:ext uri="{FF2B5EF4-FFF2-40B4-BE49-F238E27FC236}">
                <a16:creationId xmlns:a16="http://schemas.microsoft.com/office/drawing/2014/main" id="{6B00B969-34BB-42F7-9769-77B48A0FB6A5}"/>
              </a:ext>
            </a:extLst>
          </p:cNvPr>
          <p:cNvGraphicFramePr>
            <a:graphicFrameLocks noGrp="1"/>
          </p:cNvGraphicFramePr>
          <p:nvPr>
            <p:extLst>
              <p:ext uri="{D42A27DB-BD31-4B8C-83A1-F6EECF244321}">
                <p14:modId xmlns:p14="http://schemas.microsoft.com/office/powerpoint/2010/main" val="3432257519"/>
              </p:ext>
            </p:extLst>
          </p:nvPr>
        </p:nvGraphicFramePr>
        <p:xfrm>
          <a:off x="913536" y="1132536"/>
          <a:ext cx="7173266" cy="2655650"/>
        </p:xfrm>
        <a:graphic>
          <a:graphicData uri="http://schemas.openxmlformats.org/drawingml/2006/table">
            <a:tbl>
              <a:tblPr firstRow="1" bandRow="1">
                <a:tableStyleId>{69012ECD-51FC-41F1-AA8D-1B2483CD663E}</a:tableStyleId>
              </a:tblPr>
              <a:tblGrid>
                <a:gridCol w="2588422">
                  <a:extLst>
                    <a:ext uri="{9D8B030D-6E8A-4147-A177-3AD203B41FA5}">
                      <a16:colId xmlns:a16="http://schemas.microsoft.com/office/drawing/2014/main" val="20000"/>
                    </a:ext>
                  </a:extLst>
                </a:gridCol>
                <a:gridCol w="2420764">
                  <a:extLst>
                    <a:ext uri="{9D8B030D-6E8A-4147-A177-3AD203B41FA5}">
                      <a16:colId xmlns:a16="http://schemas.microsoft.com/office/drawing/2014/main" val="20001"/>
                    </a:ext>
                  </a:extLst>
                </a:gridCol>
                <a:gridCol w="2164080">
                  <a:extLst>
                    <a:ext uri="{9D8B030D-6E8A-4147-A177-3AD203B41FA5}">
                      <a16:colId xmlns:a16="http://schemas.microsoft.com/office/drawing/2014/main" val="20002"/>
                    </a:ext>
                  </a:extLst>
                </a:gridCol>
              </a:tblGrid>
              <a:tr h="511931">
                <a:tc>
                  <a:txBody>
                    <a:bodyPr/>
                    <a:lstStyle/>
                    <a:p>
                      <a:endParaRPr lang="zh-CN" altLang="en-US" dirty="0">
                        <a:solidFill>
                          <a:srgbClr val="0075BB"/>
                        </a:solidFill>
                      </a:endParaRPr>
                    </a:p>
                  </a:txBody>
                  <a:tcPr>
                    <a:solidFill>
                      <a:srgbClr val="CDDEEB"/>
                    </a:solidFill>
                  </a:tcPr>
                </a:tc>
                <a:tc>
                  <a:txBody>
                    <a:bodyPr/>
                    <a:lstStyle/>
                    <a:p>
                      <a:endParaRPr lang="zh-CN" altLang="en-US" dirty="0">
                        <a:solidFill>
                          <a:srgbClr val="0075BB"/>
                        </a:solidFill>
                      </a:endParaRPr>
                    </a:p>
                  </a:txBody>
                  <a:tcPr>
                    <a:solidFill>
                      <a:srgbClr val="CDDEEB"/>
                    </a:solidFill>
                  </a:tcPr>
                </a:tc>
                <a:tc>
                  <a:txBody>
                    <a:bodyPr/>
                    <a:lstStyle/>
                    <a:p>
                      <a:endParaRPr lang="zh-CN" altLang="en-US" dirty="0">
                        <a:solidFill>
                          <a:srgbClr val="0075BB"/>
                        </a:solidFill>
                      </a:endParaRPr>
                    </a:p>
                  </a:txBody>
                  <a:tcPr>
                    <a:solidFill>
                      <a:srgbClr val="CDDEEB"/>
                    </a:solidFill>
                  </a:tcPr>
                </a:tc>
                <a:extLst>
                  <a:ext uri="{0D108BD9-81ED-4DB2-BD59-A6C34878D82A}">
                    <a16:rowId xmlns:a16="http://schemas.microsoft.com/office/drawing/2014/main" val="10000"/>
                  </a:ext>
                </a:extLst>
              </a:tr>
              <a:tr h="379269">
                <a:tc>
                  <a:txBody>
                    <a:bodyPr/>
                    <a:lstStyle/>
                    <a:p>
                      <a:endParaRPr lang="zh-CN" altLang="en-US" dirty="0"/>
                    </a:p>
                  </a:txBody>
                  <a:tcPr/>
                </a:tc>
                <a:tc>
                  <a:txBody>
                    <a:bodyPr/>
                    <a:lstStyle/>
                    <a:p>
                      <a:endParaRPr lang="zh-CN" altLang="en-US" dirty="0"/>
                    </a:p>
                  </a:txBody>
                  <a:tcPr/>
                </a:tc>
                <a:tc>
                  <a:txBody>
                    <a:bodyPr/>
                    <a:lstStyle/>
                    <a:p>
                      <a:endParaRPr lang="zh-CN" altLang="en-US" dirty="0"/>
                    </a:p>
                  </a:txBody>
                  <a:tcPr/>
                </a:tc>
                <a:extLst>
                  <a:ext uri="{0D108BD9-81ED-4DB2-BD59-A6C34878D82A}">
                    <a16:rowId xmlns:a16="http://schemas.microsoft.com/office/drawing/2014/main" val="10001"/>
                  </a:ext>
                </a:extLst>
              </a:tr>
              <a:tr h="861060">
                <a:tc>
                  <a:txBody>
                    <a:bodyPr/>
                    <a:lstStyle/>
                    <a:p>
                      <a:endParaRPr lang="zh-CN" altLang="en-US"/>
                    </a:p>
                  </a:txBody>
                  <a:tcPr/>
                </a:tc>
                <a:tc>
                  <a:txBody>
                    <a:bodyPr/>
                    <a:lstStyle/>
                    <a:p>
                      <a:endParaRPr lang="zh-CN" altLang="en-US" dirty="0"/>
                    </a:p>
                  </a:txBody>
                  <a:tcPr/>
                </a:tc>
                <a:tc>
                  <a:txBody>
                    <a:bodyPr/>
                    <a:lstStyle/>
                    <a:p>
                      <a:endParaRPr lang="zh-CN" altLang="en-US" dirty="0"/>
                    </a:p>
                  </a:txBody>
                  <a:tcPr/>
                </a:tc>
                <a:extLst>
                  <a:ext uri="{0D108BD9-81ED-4DB2-BD59-A6C34878D82A}">
                    <a16:rowId xmlns:a16="http://schemas.microsoft.com/office/drawing/2014/main" val="10002"/>
                  </a:ext>
                </a:extLst>
              </a:tr>
              <a:tr h="903390">
                <a:tc>
                  <a:txBody>
                    <a:bodyPr/>
                    <a:lstStyle/>
                    <a:p>
                      <a:endParaRPr lang="zh-CN" altLang="en-US" dirty="0"/>
                    </a:p>
                  </a:txBody>
                  <a:tcPr/>
                </a:tc>
                <a:tc>
                  <a:txBody>
                    <a:bodyPr/>
                    <a:lstStyle/>
                    <a:p>
                      <a:endParaRPr lang="zh-CN" altLang="en-US" dirty="0"/>
                    </a:p>
                  </a:txBody>
                  <a:tcPr/>
                </a:tc>
                <a:tc>
                  <a:txBody>
                    <a:bodyPr/>
                    <a:lstStyle/>
                    <a:p>
                      <a:endParaRPr lang="zh-CN" altLang="en-US" dirty="0"/>
                    </a:p>
                  </a:txBody>
                  <a:tcPr/>
                </a:tc>
                <a:extLst>
                  <a:ext uri="{0D108BD9-81ED-4DB2-BD59-A6C34878D82A}">
                    <a16:rowId xmlns:a16="http://schemas.microsoft.com/office/drawing/2014/main" val="10003"/>
                  </a:ext>
                </a:extLst>
              </a:tr>
            </a:tbl>
          </a:graphicData>
        </a:graphic>
      </p:graphicFrame>
      <p:grpSp>
        <p:nvGrpSpPr>
          <p:cNvPr id="21" name="组合 20">
            <a:extLst>
              <a:ext uri="{FF2B5EF4-FFF2-40B4-BE49-F238E27FC236}">
                <a16:creationId xmlns:a16="http://schemas.microsoft.com/office/drawing/2014/main" id="{E4E8136B-99A9-43CE-B852-BF70C8794F8D}"/>
              </a:ext>
            </a:extLst>
          </p:cNvPr>
          <p:cNvGrpSpPr/>
          <p:nvPr/>
        </p:nvGrpSpPr>
        <p:grpSpPr>
          <a:xfrm>
            <a:off x="939740" y="1209608"/>
            <a:ext cx="7060676" cy="2478947"/>
            <a:chOff x="823948" y="2083997"/>
            <a:chExt cx="7060676" cy="2478947"/>
          </a:xfrm>
        </p:grpSpPr>
        <p:pic>
          <p:nvPicPr>
            <p:cNvPr id="22" name="图片 21">
              <a:extLst>
                <a:ext uri="{FF2B5EF4-FFF2-40B4-BE49-F238E27FC236}">
                  <a16:creationId xmlns:a16="http://schemas.microsoft.com/office/drawing/2014/main" id="{323A42E5-013B-49BE-87FB-9D8A9A9A6B07}"/>
                </a:ext>
              </a:extLst>
            </p:cNvPr>
            <p:cNvPicPr>
              <a:picLocks noChangeAspect="1"/>
            </p:cNvPicPr>
            <p:nvPr/>
          </p:nvPicPr>
          <p:blipFill rotWithShape="1">
            <a:blip r:embed="rId4">
              <a:grayscl/>
            </a:blip>
            <a:srcRect t="14811" b="13185"/>
            <a:stretch>
              <a:fillRect/>
            </a:stretch>
          </p:blipFill>
          <p:spPr>
            <a:xfrm>
              <a:off x="3851460" y="2974750"/>
              <a:ext cx="1530834" cy="720000"/>
            </a:xfrm>
            <a:prstGeom prst="rect">
              <a:avLst/>
            </a:prstGeom>
            <a:noFill/>
          </p:spPr>
        </p:pic>
        <p:sp>
          <p:nvSpPr>
            <p:cNvPr id="24" name="文本框 23">
              <a:extLst>
                <a:ext uri="{FF2B5EF4-FFF2-40B4-BE49-F238E27FC236}">
                  <a16:creationId xmlns:a16="http://schemas.microsoft.com/office/drawing/2014/main" id="{26A4F9A7-AA23-4F75-8994-8EA0EBAF9B31}"/>
                </a:ext>
              </a:extLst>
            </p:cNvPr>
            <p:cNvSpPr txBox="1"/>
            <p:nvPr/>
          </p:nvSpPr>
          <p:spPr>
            <a:xfrm>
              <a:off x="4142046" y="2086278"/>
              <a:ext cx="1003325" cy="338554"/>
            </a:xfrm>
            <a:prstGeom prst="rect">
              <a:avLst/>
            </a:prstGeom>
            <a:noFill/>
            <a:ln w="31750">
              <a:noFill/>
              <a:prstDash val="dash"/>
            </a:ln>
          </p:spPr>
          <p:txBody>
            <a:bodyPr wrap="square" rtlCol="0">
              <a:spAutoFit/>
            </a:bodyPr>
            <a:lstStyle/>
            <a:p>
              <a:r>
                <a:rPr lang="zh-CN" altLang="en-US" sz="1600" b="1" dirty="0">
                  <a:latin typeface="黑体" panose="02010609060101010101" pitchFamily="49" charset="-122"/>
                  <a:ea typeface="黑体" panose="02010609060101010101" pitchFamily="49" charset="-122"/>
                </a:rPr>
                <a:t>流场重构</a:t>
              </a:r>
            </a:p>
          </p:txBody>
        </p:sp>
        <p:sp>
          <p:nvSpPr>
            <p:cNvPr id="25" name="文本框 24">
              <a:extLst>
                <a:ext uri="{FF2B5EF4-FFF2-40B4-BE49-F238E27FC236}">
                  <a16:creationId xmlns:a16="http://schemas.microsoft.com/office/drawing/2014/main" id="{0A129CBE-6E60-4B70-9C72-CF0AD0C8767A}"/>
                </a:ext>
              </a:extLst>
            </p:cNvPr>
            <p:cNvSpPr txBox="1"/>
            <p:nvPr/>
          </p:nvSpPr>
          <p:spPr>
            <a:xfrm>
              <a:off x="1050910" y="2530506"/>
              <a:ext cx="2181931" cy="307777"/>
            </a:xfrm>
            <a:prstGeom prst="rect">
              <a:avLst/>
            </a:prstGeom>
            <a:noFill/>
          </p:spPr>
          <p:txBody>
            <a:bodyPr wrap="square" rtlCol="0">
              <a:spAutoFit/>
            </a:bodyPr>
            <a:lstStyle/>
            <a:p>
              <a:pPr algn="ctr"/>
              <a:r>
                <a:rPr lang="zh-CN" altLang="en-US" sz="1400" b="1" dirty="0">
                  <a:latin typeface="黑体" panose="02010609060101010101" pitchFamily="49" charset="-122"/>
                  <a:ea typeface="黑体" panose="02010609060101010101" pitchFamily="49" charset="-122"/>
                </a:rPr>
                <a:t>辅助偏微分方程数学求解</a:t>
              </a:r>
              <a:endParaRPr lang="en-US" altLang="zh-CN" sz="1400" b="1" dirty="0">
                <a:latin typeface="黑体" panose="02010609060101010101" pitchFamily="49" charset="-122"/>
                <a:ea typeface="黑体" panose="02010609060101010101" pitchFamily="49" charset="-122"/>
              </a:endParaRPr>
            </a:p>
          </p:txBody>
        </p:sp>
        <p:sp>
          <p:nvSpPr>
            <p:cNvPr id="32" name="文本框 31">
              <a:extLst>
                <a:ext uri="{FF2B5EF4-FFF2-40B4-BE49-F238E27FC236}">
                  <a16:creationId xmlns:a16="http://schemas.microsoft.com/office/drawing/2014/main" id="{A3419FAC-4DC2-40AB-A089-25B4904173A9}"/>
                </a:ext>
              </a:extLst>
            </p:cNvPr>
            <p:cNvSpPr txBox="1"/>
            <p:nvPr/>
          </p:nvSpPr>
          <p:spPr>
            <a:xfrm>
              <a:off x="6349377" y="2530505"/>
              <a:ext cx="1095501" cy="307777"/>
            </a:xfrm>
            <a:prstGeom prst="rect">
              <a:avLst/>
            </a:prstGeom>
            <a:noFill/>
          </p:spPr>
          <p:txBody>
            <a:bodyPr wrap="square" rtlCol="0">
              <a:spAutoFit/>
            </a:bodyPr>
            <a:lstStyle/>
            <a:p>
              <a:r>
                <a:rPr lang="zh-CN" altLang="en-US" sz="1400" b="1" dirty="0">
                  <a:latin typeface="黑体" panose="02010609060101010101" pitchFamily="49" charset="-122"/>
                  <a:ea typeface="黑体" panose="02010609060101010101" pitchFamily="49" charset="-122"/>
                </a:rPr>
                <a:t>流场特征量</a:t>
              </a:r>
            </a:p>
          </p:txBody>
        </p:sp>
        <p:sp>
          <p:nvSpPr>
            <p:cNvPr id="33" name="矩形 32">
              <a:extLst>
                <a:ext uri="{FF2B5EF4-FFF2-40B4-BE49-F238E27FC236}">
                  <a16:creationId xmlns:a16="http://schemas.microsoft.com/office/drawing/2014/main" id="{2C01B537-AE48-4AA1-9114-942840BF2662}"/>
                </a:ext>
              </a:extLst>
            </p:cNvPr>
            <p:cNvSpPr/>
            <p:nvPr/>
          </p:nvSpPr>
          <p:spPr>
            <a:xfrm>
              <a:off x="823948" y="3824280"/>
              <a:ext cx="2607595" cy="738664"/>
            </a:xfrm>
            <a:prstGeom prst="rect">
              <a:avLst/>
            </a:prstGeom>
          </p:spPr>
          <p:txBody>
            <a:bodyPr wrap="square">
              <a:spAutoFit/>
            </a:bodyPr>
            <a:lstStyle/>
            <a:p>
              <a:r>
                <a:rPr lang="en-US" altLang="zh-CN" sz="1400" dirty="0">
                  <a:solidFill>
                    <a:srgbClr val="FF0000"/>
                  </a:solidFill>
                  <a:latin typeface="黑体" panose="02010609060101010101" pitchFamily="49" charset="-122"/>
                  <a:ea typeface="黑体" panose="02010609060101010101" pitchFamily="49" charset="-122"/>
                  <a:cs typeface="Times New Roman" panose="02020603050405020304" pitchFamily="18" charset="0"/>
                </a:rPr>
                <a:t>a.</a:t>
              </a:r>
              <a:r>
                <a:rPr lang="zh-CN" altLang="en-US" sz="1400" dirty="0">
                  <a:solidFill>
                    <a:srgbClr val="FF0000"/>
                  </a:solidFill>
                  <a:latin typeface="黑体" panose="02010609060101010101" pitchFamily="49" charset="-122"/>
                  <a:ea typeface="黑体" panose="02010609060101010101" pitchFamily="49" charset="-122"/>
                  <a:cs typeface="Times New Roman" panose="02020603050405020304" pitchFamily="18" charset="0"/>
                </a:rPr>
                <a:t>偏微分方程整体</a:t>
              </a:r>
              <a:r>
                <a:rPr lang="zh-CN" altLang="en-US" sz="1400" dirty="0">
                  <a:latin typeface="黑体" panose="02010609060101010101" pitchFamily="49" charset="-122"/>
                  <a:ea typeface="黑体" panose="02010609060101010101" pitchFamily="49" charset="-122"/>
                  <a:cs typeface="Times New Roman" panose="02020603050405020304" pitchFamily="18" charset="0"/>
                </a:rPr>
                <a:t>为学习目标</a:t>
              </a:r>
              <a:endParaRPr lang="en-US" altLang="zh-CN" sz="1400" dirty="0">
                <a:latin typeface="黑体" panose="02010609060101010101" pitchFamily="49" charset="-122"/>
                <a:ea typeface="黑体" panose="02010609060101010101" pitchFamily="49" charset="-122"/>
                <a:cs typeface="Times New Roman" panose="02020603050405020304" pitchFamily="18" charset="0"/>
              </a:endParaRPr>
            </a:p>
            <a:p>
              <a:r>
                <a:rPr lang="en-US" altLang="zh-CN" sz="1400" dirty="0">
                  <a:solidFill>
                    <a:srgbClr val="FF0000"/>
                  </a:solidFill>
                  <a:latin typeface="黑体" panose="02010609060101010101" pitchFamily="49" charset="-122"/>
                  <a:ea typeface="黑体" panose="02010609060101010101" pitchFamily="49" charset="-122"/>
                  <a:cs typeface="Times New Roman" panose="02020603050405020304" pitchFamily="18" charset="0"/>
                </a:rPr>
                <a:t>b.</a:t>
              </a:r>
              <a:r>
                <a:rPr lang="zh-CN" altLang="en-US" sz="1400" dirty="0">
                  <a:solidFill>
                    <a:srgbClr val="FF0000"/>
                  </a:solidFill>
                  <a:latin typeface="黑体" panose="02010609060101010101" pitchFamily="49" charset="-122"/>
                  <a:ea typeface="黑体" panose="02010609060101010101" pitchFamily="49" charset="-122"/>
                  <a:cs typeface="Times New Roman" panose="02020603050405020304" pitchFamily="18" charset="0"/>
                </a:rPr>
                <a:t>雷诺平均方程</a:t>
              </a:r>
              <a:r>
                <a:rPr lang="en-US" altLang="zh-CN" sz="1400" dirty="0">
                  <a:solidFill>
                    <a:srgbClr val="FF0000"/>
                  </a:solidFill>
                  <a:latin typeface="黑体" panose="02010609060101010101" pitchFamily="49" charset="-122"/>
                  <a:ea typeface="黑体" panose="02010609060101010101" pitchFamily="49" charset="-122"/>
                  <a:cs typeface="Times New Roman" panose="02020603050405020304" pitchFamily="18" charset="0"/>
                </a:rPr>
                <a:t>(RANS)</a:t>
              </a:r>
              <a:r>
                <a:rPr lang="zh-CN" altLang="en-US" sz="1400" dirty="0">
                  <a:latin typeface="黑体" panose="02010609060101010101" pitchFamily="49" charset="-122"/>
                  <a:ea typeface="黑体" panose="02010609060101010101" pitchFamily="49" charset="-122"/>
                  <a:cs typeface="Times New Roman" panose="02020603050405020304" pitchFamily="18" charset="0"/>
                </a:rPr>
                <a:t>中雷诺</a:t>
              </a:r>
              <a:endParaRPr lang="en-US" altLang="zh-CN" sz="1400" dirty="0">
                <a:latin typeface="黑体" panose="02010609060101010101" pitchFamily="49" charset="-122"/>
                <a:ea typeface="黑体" panose="02010609060101010101" pitchFamily="49" charset="-122"/>
                <a:cs typeface="Times New Roman" panose="02020603050405020304" pitchFamily="18" charset="0"/>
              </a:endParaRPr>
            </a:p>
            <a:p>
              <a:r>
                <a:rPr lang="zh-CN" altLang="en-US" sz="1400" dirty="0">
                  <a:latin typeface="黑体" panose="02010609060101010101" pitchFamily="49" charset="-122"/>
                  <a:ea typeface="黑体" panose="02010609060101010101" pitchFamily="49" charset="-122"/>
                  <a:cs typeface="Times New Roman" panose="02020603050405020304" pitchFamily="18" charset="0"/>
                </a:rPr>
                <a:t>   应力等部分项为目标学习</a:t>
              </a:r>
            </a:p>
          </p:txBody>
        </p:sp>
        <p:sp>
          <p:nvSpPr>
            <p:cNvPr id="34" name="矩形 33">
              <a:extLst>
                <a:ext uri="{FF2B5EF4-FFF2-40B4-BE49-F238E27FC236}">
                  <a16:creationId xmlns:a16="http://schemas.microsoft.com/office/drawing/2014/main" id="{81EF6BFE-116B-4B58-AEED-A86079F34AF2}"/>
                </a:ext>
              </a:extLst>
            </p:cNvPr>
            <p:cNvSpPr/>
            <p:nvPr/>
          </p:nvSpPr>
          <p:spPr>
            <a:xfrm>
              <a:off x="3559037" y="3824280"/>
              <a:ext cx="2350678" cy="523220"/>
            </a:xfrm>
            <a:prstGeom prst="rect">
              <a:avLst/>
            </a:prstGeom>
          </p:spPr>
          <p:txBody>
            <a:bodyPr wrap="square">
              <a:spAutoFit/>
            </a:bodyPr>
            <a:lstStyle/>
            <a:p>
              <a:r>
                <a:rPr lang="zh-CN" altLang="en-US" sz="1400" dirty="0">
                  <a:solidFill>
                    <a:srgbClr val="000000"/>
                  </a:solidFill>
                  <a:latin typeface="黑体" panose="02010609060101010101" pitchFamily="49" charset="-122"/>
                  <a:ea typeface="黑体" panose="02010609060101010101" pitchFamily="49" charset="-122"/>
                </a:rPr>
                <a:t>基于</a:t>
              </a:r>
              <a:r>
                <a:rPr lang="zh-CN" altLang="en-US" sz="1400" dirty="0">
                  <a:solidFill>
                    <a:srgbClr val="FF0000"/>
                  </a:solidFill>
                  <a:latin typeface="黑体" panose="02010609060101010101" pitchFamily="49" charset="-122"/>
                  <a:ea typeface="黑体" panose="02010609060101010101" pitchFamily="49" charset="-122"/>
                </a:rPr>
                <a:t>流场细节</a:t>
              </a:r>
              <a:r>
                <a:rPr lang="en-US" altLang="zh-CN" sz="1400" dirty="0">
                  <a:solidFill>
                    <a:srgbClr val="000000"/>
                  </a:solidFill>
                  <a:latin typeface="黑体" panose="02010609060101010101" pitchFamily="49" charset="-122"/>
                  <a:ea typeface="黑体" panose="02010609060101010101" pitchFamily="49" charset="-122"/>
                </a:rPr>
                <a:t>(</a:t>
              </a:r>
              <a:r>
                <a:rPr lang="zh-CN" altLang="en-US" sz="1400" dirty="0">
                  <a:solidFill>
                    <a:srgbClr val="000000"/>
                  </a:solidFill>
                  <a:latin typeface="黑体" panose="02010609060101010101" pitchFamily="49" charset="-122"/>
                  <a:ea typeface="黑体" panose="02010609060101010101" pitchFamily="49" charset="-122"/>
                </a:rPr>
                <a:t>流场变量）直接从流场数据中挖掘规律</a:t>
              </a:r>
              <a:endParaRPr lang="zh-CN" altLang="en-US" sz="1400" dirty="0">
                <a:latin typeface="黑体" panose="02010609060101010101" pitchFamily="49" charset="-122"/>
                <a:ea typeface="黑体" panose="02010609060101010101" pitchFamily="49" charset="-122"/>
              </a:endParaRPr>
            </a:p>
          </p:txBody>
        </p:sp>
        <p:pic>
          <p:nvPicPr>
            <p:cNvPr id="35" name="图片 34">
              <a:extLst>
                <a:ext uri="{FF2B5EF4-FFF2-40B4-BE49-F238E27FC236}">
                  <a16:creationId xmlns:a16="http://schemas.microsoft.com/office/drawing/2014/main" id="{3438AA57-C827-49A4-91B3-8D64A03E0E86}"/>
                </a:ext>
              </a:extLst>
            </p:cNvPr>
            <p:cNvPicPr>
              <a:picLocks noChangeAspect="1"/>
            </p:cNvPicPr>
            <p:nvPr/>
          </p:nvPicPr>
          <p:blipFill rotWithShape="1">
            <a:blip r:embed="rId5"/>
            <a:srcRect r="6430" b="-6204"/>
            <a:stretch>
              <a:fillRect/>
            </a:stretch>
          </p:blipFill>
          <p:spPr>
            <a:xfrm>
              <a:off x="1225429" y="3101583"/>
              <a:ext cx="1804632" cy="540000"/>
            </a:xfrm>
            <a:prstGeom prst="rect">
              <a:avLst/>
            </a:prstGeom>
          </p:spPr>
        </p:pic>
        <p:pic>
          <p:nvPicPr>
            <p:cNvPr id="36" name="图片 35">
              <a:extLst>
                <a:ext uri="{FF2B5EF4-FFF2-40B4-BE49-F238E27FC236}">
                  <a16:creationId xmlns:a16="http://schemas.microsoft.com/office/drawing/2014/main" id="{D518B6F2-DBA3-4E79-BCA3-CA44A6BE2E8F}"/>
                </a:ext>
              </a:extLst>
            </p:cNvPr>
            <p:cNvPicPr>
              <a:picLocks noChangeAspect="1"/>
            </p:cNvPicPr>
            <p:nvPr/>
          </p:nvPicPr>
          <p:blipFill rotWithShape="1">
            <a:blip r:embed="rId6">
              <a:grayscl/>
            </a:blip>
            <a:srcRect l="16020" r="15160" b="25908"/>
            <a:stretch>
              <a:fillRect/>
            </a:stretch>
          </p:blipFill>
          <p:spPr>
            <a:xfrm>
              <a:off x="6419386" y="2974750"/>
              <a:ext cx="1071324" cy="720000"/>
            </a:xfrm>
            <a:prstGeom prst="rect">
              <a:avLst/>
            </a:prstGeom>
          </p:spPr>
        </p:pic>
        <p:sp>
          <p:nvSpPr>
            <p:cNvPr id="37" name="矩形 36">
              <a:extLst>
                <a:ext uri="{FF2B5EF4-FFF2-40B4-BE49-F238E27FC236}">
                  <a16:creationId xmlns:a16="http://schemas.microsoft.com/office/drawing/2014/main" id="{FD028E92-456E-4887-ACCD-60B4E0B175DF}"/>
                </a:ext>
              </a:extLst>
            </p:cNvPr>
            <p:cNvSpPr/>
            <p:nvPr/>
          </p:nvSpPr>
          <p:spPr>
            <a:xfrm>
              <a:off x="6037209" y="3824280"/>
              <a:ext cx="1847415" cy="523220"/>
            </a:xfrm>
            <a:prstGeom prst="rect">
              <a:avLst/>
            </a:prstGeom>
          </p:spPr>
          <p:txBody>
            <a:bodyPr wrap="square">
              <a:spAutoFit/>
            </a:bodyPr>
            <a:lstStyle/>
            <a:p>
              <a:r>
                <a:rPr lang="zh-CN" altLang="en-US" sz="1400" dirty="0">
                  <a:latin typeface="黑体" panose="02010609060101010101" pitchFamily="49" charset="-122"/>
                  <a:ea typeface="黑体" panose="02010609060101010101" pitchFamily="49" charset="-122"/>
                </a:rPr>
                <a:t>忽略流场细节，关心</a:t>
              </a:r>
              <a:r>
                <a:rPr lang="zh-CN" altLang="en-US" sz="1400" dirty="0">
                  <a:solidFill>
                    <a:srgbClr val="FF0000"/>
                  </a:solidFill>
                  <a:latin typeface="黑体" panose="02010609060101010101" pitchFamily="49" charset="-122"/>
                  <a:ea typeface="黑体" panose="02010609060101010101" pitchFamily="49" charset="-122"/>
                </a:rPr>
                <a:t>力系数等最终结果</a:t>
              </a:r>
            </a:p>
          </p:txBody>
        </p:sp>
        <p:sp>
          <p:nvSpPr>
            <p:cNvPr id="38" name="矩形 37">
              <a:extLst>
                <a:ext uri="{FF2B5EF4-FFF2-40B4-BE49-F238E27FC236}">
                  <a16:creationId xmlns:a16="http://schemas.microsoft.com/office/drawing/2014/main" id="{7DD576DE-1D33-4A2A-8058-1BCD1807716D}"/>
                </a:ext>
              </a:extLst>
            </p:cNvPr>
            <p:cNvSpPr/>
            <p:nvPr/>
          </p:nvSpPr>
          <p:spPr>
            <a:xfrm>
              <a:off x="1433990" y="2083997"/>
              <a:ext cx="1415772" cy="338554"/>
            </a:xfrm>
            <a:prstGeom prst="rect">
              <a:avLst/>
            </a:prstGeom>
          </p:spPr>
          <p:txBody>
            <a:bodyPr wrap="none">
              <a:spAutoFit/>
            </a:bodyPr>
            <a:lstStyle/>
            <a:p>
              <a:pPr algn="ctr"/>
              <a:r>
                <a:rPr lang="zh-CN" altLang="en-US" sz="1600" b="1" dirty="0">
                  <a:latin typeface="黑体" panose="02010609060101010101" pitchFamily="49" charset="-122"/>
                  <a:ea typeface="黑体" panose="02010609060101010101" pitchFamily="49" charset="-122"/>
                </a:rPr>
                <a:t>流体控制方程</a:t>
              </a:r>
            </a:p>
          </p:txBody>
        </p:sp>
        <p:sp>
          <p:nvSpPr>
            <p:cNvPr id="39" name="矩形 38">
              <a:extLst>
                <a:ext uri="{FF2B5EF4-FFF2-40B4-BE49-F238E27FC236}">
                  <a16:creationId xmlns:a16="http://schemas.microsoft.com/office/drawing/2014/main" id="{8E700130-3E14-48B6-BA27-A6492755500B}"/>
                </a:ext>
              </a:extLst>
            </p:cNvPr>
            <p:cNvSpPr/>
            <p:nvPr/>
          </p:nvSpPr>
          <p:spPr>
            <a:xfrm>
              <a:off x="6280122" y="2085424"/>
              <a:ext cx="1210588" cy="338554"/>
            </a:xfrm>
            <a:prstGeom prst="rect">
              <a:avLst/>
            </a:prstGeom>
          </p:spPr>
          <p:txBody>
            <a:bodyPr wrap="none">
              <a:spAutoFit/>
            </a:bodyPr>
            <a:lstStyle/>
            <a:p>
              <a:pPr algn="ctr"/>
              <a:r>
                <a:rPr lang="zh-CN" altLang="en-US" sz="1600" b="1" dirty="0">
                  <a:latin typeface="黑体" panose="02010609060101010101" pitchFamily="49" charset="-122"/>
                  <a:ea typeface="黑体" panose="02010609060101010101" pitchFamily="49" charset="-122"/>
                </a:rPr>
                <a:t>特征量映射</a:t>
              </a:r>
            </a:p>
          </p:txBody>
        </p:sp>
        <p:sp>
          <p:nvSpPr>
            <p:cNvPr id="40" name="文本框 39">
              <a:extLst>
                <a:ext uri="{FF2B5EF4-FFF2-40B4-BE49-F238E27FC236}">
                  <a16:creationId xmlns:a16="http://schemas.microsoft.com/office/drawing/2014/main" id="{BA7DB340-BFC9-464D-BCDC-7F3F46B005CB}"/>
                </a:ext>
              </a:extLst>
            </p:cNvPr>
            <p:cNvSpPr txBox="1"/>
            <p:nvPr/>
          </p:nvSpPr>
          <p:spPr>
            <a:xfrm>
              <a:off x="4165822" y="2534237"/>
              <a:ext cx="902111" cy="307777"/>
            </a:xfrm>
            <a:prstGeom prst="rect">
              <a:avLst/>
            </a:prstGeom>
            <a:noFill/>
          </p:spPr>
          <p:txBody>
            <a:bodyPr wrap="square" rtlCol="0">
              <a:spAutoFit/>
            </a:bodyPr>
            <a:lstStyle/>
            <a:p>
              <a:r>
                <a:rPr lang="zh-CN" altLang="en-US" sz="1400" b="1" dirty="0">
                  <a:latin typeface="黑体" panose="02010609060101010101" pitchFamily="49" charset="-122"/>
                  <a:ea typeface="黑体" panose="02010609060101010101" pitchFamily="49" charset="-122"/>
                </a:rPr>
                <a:t>时空特征</a:t>
              </a:r>
            </a:p>
          </p:txBody>
        </p:sp>
      </p:grpSp>
      <p:pic>
        <p:nvPicPr>
          <p:cNvPr id="41" name="图片 40">
            <a:extLst>
              <a:ext uri="{FF2B5EF4-FFF2-40B4-BE49-F238E27FC236}">
                <a16:creationId xmlns:a16="http://schemas.microsoft.com/office/drawing/2014/main" id="{4ACA0C53-BDEC-46EA-A19D-16F652999310}"/>
              </a:ext>
            </a:extLst>
          </p:cNvPr>
          <p:cNvPicPr>
            <a:picLocks noChangeAspect="1"/>
          </p:cNvPicPr>
          <p:nvPr/>
        </p:nvPicPr>
        <p:blipFill rotWithShape="1">
          <a:blip r:embed="rId7"/>
          <a:srcRect b="20879"/>
          <a:stretch/>
        </p:blipFill>
        <p:spPr>
          <a:xfrm>
            <a:off x="966009" y="4958563"/>
            <a:ext cx="4611754" cy="1080000"/>
          </a:xfrm>
          <a:prstGeom prst="rect">
            <a:avLst/>
          </a:prstGeom>
          <a:noFill/>
        </p:spPr>
      </p:pic>
      <p:sp>
        <p:nvSpPr>
          <p:cNvPr id="2" name="矩形 1">
            <a:extLst>
              <a:ext uri="{FF2B5EF4-FFF2-40B4-BE49-F238E27FC236}">
                <a16:creationId xmlns:a16="http://schemas.microsoft.com/office/drawing/2014/main" id="{E21E8B41-1D5E-46E2-8F57-F5D0DE0E4842}"/>
              </a:ext>
            </a:extLst>
          </p:cNvPr>
          <p:cNvSpPr/>
          <p:nvPr/>
        </p:nvSpPr>
        <p:spPr>
          <a:xfrm>
            <a:off x="6025507" y="5249110"/>
            <a:ext cx="1346844" cy="442878"/>
          </a:xfrm>
          <a:prstGeom prst="rect">
            <a:avLst/>
          </a:prstGeom>
        </p:spPr>
        <p:txBody>
          <a:bodyPr wrap="none">
            <a:spAutoFit/>
          </a:bodyPr>
          <a:lstStyle/>
          <a:p>
            <a:pPr>
              <a:lnSpc>
                <a:spcPct val="150000"/>
              </a:lnSpc>
            </a:pPr>
            <a:r>
              <a:rPr lang="zh-CN" altLang="en-US" b="1" dirty="0">
                <a:latin typeface="黑体" panose="02010609060101010101" pitchFamily="49" charset="-122"/>
                <a:ea typeface="黑体" panose="02010609060101010101" pitchFamily="49" charset="-122"/>
                <a:cs typeface="Times New Roman" panose="02020603050405020304" pitchFamily="18" charset="0"/>
              </a:rPr>
              <a:t>“端到端”</a:t>
            </a:r>
            <a:endParaRPr lang="en-US" altLang="zh-CN" b="1" dirty="0">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789819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a:cxnSpLocks/>
          </p:cNvCxnSpPr>
          <p:nvPr/>
        </p:nvCxnSpPr>
        <p:spPr>
          <a:xfrm>
            <a:off x="0" y="681799"/>
            <a:ext cx="5796677" cy="27777"/>
          </a:xfrm>
          <a:prstGeom prst="line">
            <a:avLst/>
          </a:prstGeom>
          <a:ln w="44450" cmpd="sng">
            <a:solidFill>
              <a:srgbClr val="005699"/>
            </a:solidFill>
            <a:prstDash val="solid"/>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20" name="图片 19">
            <a:extLst>
              <a:ext uri="{FF2B5EF4-FFF2-40B4-BE49-F238E27FC236}">
                <a16:creationId xmlns:a16="http://schemas.microsoft.com/office/drawing/2014/main" id="{6F74E694-EEF2-4139-924C-6F9DE2194B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6677" y="-1783"/>
            <a:ext cx="3347323" cy="896421"/>
          </a:xfrm>
          <a:prstGeom prst="rect">
            <a:avLst/>
          </a:prstGeom>
        </p:spPr>
      </p:pic>
      <p:sp>
        <p:nvSpPr>
          <p:cNvPr id="26" name="矩形 25">
            <a:extLst>
              <a:ext uri="{FF2B5EF4-FFF2-40B4-BE49-F238E27FC236}">
                <a16:creationId xmlns:a16="http://schemas.microsoft.com/office/drawing/2014/main" id="{4A7D363C-41E0-410E-81C0-648F864C3906}"/>
              </a:ext>
            </a:extLst>
          </p:cNvPr>
          <p:cNvSpPr/>
          <p:nvPr/>
        </p:nvSpPr>
        <p:spPr>
          <a:xfrm>
            <a:off x="180000" y="0"/>
            <a:ext cx="1988045" cy="637675"/>
          </a:xfrm>
          <a:prstGeom prst="rect">
            <a:avLst/>
          </a:prstGeom>
        </p:spPr>
        <p:txBody>
          <a:bodyPr wrap="none">
            <a:spAutoFit/>
          </a:bodyPr>
          <a:lstStyle/>
          <a:p>
            <a:pPr>
              <a:lnSpc>
                <a:spcPct val="150000"/>
              </a:lnSpc>
            </a:pP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样本库构造</a:t>
            </a:r>
            <a:endParaRPr lang="en-US" altLang="zh-CN" sz="2800" b="1" baseline="30000" dirty="0">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31" name="组合 30">
            <a:extLst>
              <a:ext uri="{FF2B5EF4-FFF2-40B4-BE49-F238E27FC236}">
                <a16:creationId xmlns:a16="http://schemas.microsoft.com/office/drawing/2014/main" id="{2AF7FBC8-2BED-4C40-B843-9DD3C4CC4660}"/>
              </a:ext>
            </a:extLst>
          </p:cNvPr>
          <p:cNvGrpSpPr/>
          <p:nvPr/>
        </p:nvGrpSpPr>
        <p:grpSpPr>
          <a:xfrm>
            <a:off x="-54032" y="6456386"/>
            <a:ext cx="9198032" cy="401614"/>
            <a:chOff x="143387" y="6299068"/>
            <a:chExt cx="11114037" cy="597849"/>
          </a:xfrm>
        </p:grpSpPr>
        <p:sp>
          <p:nvSpPr>
            <p:cNvPr id="43" name="文本框 42">
              <a:extLst>
                <a:ext uri="{FF2B5EF4-FFF2-40B4-BE49-F238E27FC236}">
                  <a16:creationId xmlns:a16="http://schemas.microsoft.com/office/drawing/2014/main" id="{6233AEA8-0D17-41A2-9581-F0B30CCF53CF}"/>
                </a:ext>
              </a:extLst>
            </p:cNvPr>
            <p:cNvSpPr txBox="1"/>
            <p:nvPr/>
          </p:nvSpPr>
          <p:spPr>
            <a:xfrm>
              <a:off x="143387" y="6326505"/>
              <a:ext cx="11114037" cy="570412"/>
            </a:xfrm>
            <a:prstGeom prst="rect">
              <a:avLst/>
            </a:prstGeom>
            <a:noFill/>
          </p:spPr>
          <p:txBody>
            <a:bodyPr wrap="square" rtlCol="0">
              <a:spAutoFit/>
            </a:bodyPr>
            <a:lstStyle/>
            <a:p>
              <a:pPr>
                <a:lnSpc>
                  <a:spcPct val="90000"/>
                </a:lnSpc>
              </a:pPr>
              <a:r>
                <a:rPr lang="en-US" altLang="zh-CN" sz="1050" dirty="0">
                  <a:latin typeface="Times New Roman" panose="02020603050405020304" pitchFamily="18" charset="0"/>
                  <a:cs typeface="Times New Roman" panose="02020603050405020304" pitchFamily="18" charset="0"/>
                </a:rPr>
                <a:t>[6] Y. Liu, G. Wang, S. B. Zhu, and Z. Ye, Numerical study of transonic shock buffet instability mechanism, In 46th AIAA Fluid Dynamics Conference. (2016) 4386</a:t>
              </a:r>
            </a:p>
            <a:p>
              <a:pPr>
                <a:lnSpc>
                  <a:spcPct val="90000"/>
                </a:lnSpc>
              </a:pPr>
              <a:r>
                <a:rPr lang="en-US" altLang="zh-CN" sz="1050" dirty="0">
                  <a:latin typeface="Times New Roman" panose="02020603050405020304" pitchFamily="18" charset="0"/>
                  <a:cs typeface="Times New Roman" panose="02020603050405020304" pitchFamily="18" charset="0"/>
                </a:rPr>
                <a:t>[7] Q. Li, X. Cao, Y. Liu, and G. Wang, Numerical research on the transonic buffet loads of a supercritical airfoil, Tactical Missile Technology. 192 (2018) 44-51. </a:t>
              </a:r>
            </a:p>
          </p:txBody>
        </p:sp>
        <p:cxnSp>
          <p:nvCxnSpPr>
            <p:cNvPr id="44" name="直接连接符 43">
              <a:extLst>
                <a:ext uri="{FF2B5EF4-FFF2-40B4-BE49-F238E27FC236}">
                  <a16:creationId xmlns:a16="http://schemas.microsoft.com/office/drawing/2014/main" id="{0813B622-8D70-4776-8966-D466FBA97DD6}"/>
                </a:ext>
              </a:extLst>
            </p:cNvPr>
            <p:cNvCxnSpPr/>
            <p:nvPr/>
          </p:nvCxnSpPr>
          <p:spPr bwMode="auto">
            <a:xfrm>
              <a:off x="208674" y="6299068"/>
              <a:ext cx="4909635" cy="0"/>
            </a:xfrm>
            <a:prstGeom prst="line">
              <a:avLst/>
            </a:prstGeom>
            <a:solidFill>
              <a:schemeClr val="accent1"/>
            </a:solidFill>
            <a:ln w="12700" cap="flat" cmpd="sng" algn="ctr">
              <a:solidFill>
                <a:schemeClr val="tx1"/>
              </a:solidFill>
              <a:prstDash val="solid"/>
              <a:round/>
              <a:headEnd type="none" w="med" len="med"/>
              <a:tailEnd type="none" w="med" len="med"/>
            </a:ln>
          </p:spPr>
        </p:cxnSp>
      </p:grpSp>
      <p:sp>
        <p:nvSpPr>
          <p:cNvPr id="55" name="矩形 54">
            <a:extLst>
              <a:ext uri="{FF2B5EF4-FFF2-40B4-BE49-F238E27FC236}">
                <a16:creationId xmlns:a16="http://schemas.microsoft.com/office/drawing/2014/main" id="{4EFDFA59-2ABB-41B6-99D2-DC4D86654574}"/>
              </a:ext>
            </a:extLst>
          </p:cNvPr>
          <p:cNvSpPr/>
          <p:nvPr/>
        </p:nvSpPr>
        <p:spPr>
          <a:xfrm>
            <a:off x="3093341" y="874810"/>
            <a:ext cx="6040353" cy="1851982"/>
          </a:xfrm>
          <a:prstGeom prst="rect">
            <a:avLst/>
          </a:prstGeom>
        </p:spPr>
        <p:txBody>
          <a:bodyPr wrap="square">
            <a:spAutoFit/>
          </a:bodyPr>
          <a:lstStyle/>
          <a:p>
            <a:pPr marL="285750" indent="-285750">
              <a:lnSpc>
                <a:spcPct val="150000"/>
              </a:lnSpc>
              <a:buFont typeface="Wingdings" panose="05000000000000000000" pitchFamily="2" charset="2"/>
              <a:buChar char="p"/>
            </a:pPr>
            <a:r>
              <a:rPr lang="zh-CN" altLang="en-US" sz="1600" b="1" dirty="0">
                <a:latin typeface="黑体" panose="02010609060101010101" pitchFamily="49" charset="-122"/>
                <a:ea typeface="黑体" panose="02010609060101010101" pitchFamily="49" charset="-122"/>
                <a:cs typeface="Times New Roman" panose="02020603050405020304" pitchFamily="18" charset="0"/>
              </a:rPr>
              <a:t>数值仿真：</a:t>
            </a:r>
            <a:r>
              <a:rPr lang="zh-CN" altLang="en-US" sz="1400" dirty="0">
                <a:latin typeface="黑体" panose="02010609060101010101" pitchFamily="49" charset="-122"/>
                <a:ea typeface="黑体" panose="02010609060101010101" pitchFamily="49" charset="-122"/>
                <a:cs typeface="Times New Roman" panose="02020603050405020304" pitchFamily="18" charset="0"/>
              </a:rPr>
              <a:t>基于数值计算获得多工况下周期序列流场原始数据</a:t>
            </a:r>
            <a:r>
              <a:rPr lang="en-US" altLang="zh-CN" sz="1400" baseline="30000" dirty="0">
                <a:latin typeface="Times New Roman" panose="02020603050405020304" pitchFamily="18" charset="0"/>
                <a:ea typeface="黑体" panose="02010609060101010101" pitchFamily="49" charset="-122"/>
                <a:cs typeface="Times New Roman" panose="02020603050405020304" pitchFamily="18" charset="0"/>
              </a:rPr>
              <a:t>[6,7] </a:t>
            </a:r>
            <a:endParaRPr lang="en-US" altLang="zh-CN" sz="1600" baseline="30000" dirty="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nSpc>
                <a:spcPct val="150000"/>
              </a:lnSpc>
              <a:buFont typeface="Wingdings" panose="05000000000000000000" pitchFamily="2" charset="2"/>
              <a:buChar char="p"/>
            </a:pPr>
            <a:r>
              <a:rPr lang="zh-CN" altLang="en-US" sz="1600" b="1" dirty="0">
                <a:latin typeface="黑体" panose="02010609060101010101" pitchFamily="49" charset="-122"/>
                <a:ea typeface="黑体" panose="02010609060101010101" pitchFamily="49" charset="-122"/>
                <a:cs typeface="Times New Roman" panose="02020603050405020304" pitchFamily="18" charset="0"/>
              </a:rPr>
              <a:t>数据采样：</a:t>
            </a:r>
            <a:r>
              <a:rPr lang="zh-CN" altLang="en-US" sz="1400" dirty="0">
                <a:latin typeface="黑体" panose="02010609060101010101" pitchFamily="49" charset="-122"/>
                <a:ea typeface="黑体" panose="02010609060101010101" pitchFamily="49" charset="-122"/>
                <a:cs typeface="Times New Roman" panose="02020603050405020304" pitchFamily="18" charset="0"/>
              </a:rPr>
              <a:t>关注翼型上表面抖振发生区的</a:t>
            </a:r>
            <a:r>
              <a:rPr lang="zh-CN" altLang="zh-CN" sz="1400" dirty="0">
                <a:latin typeface="黑体" panose="02010609060101010101" pitchFamily="49" charset="-122"/>
                <a:ea typeface="黑体" panose="02010609060101010101" pitchFamily="49" charset="-122"/>
                <a:cs typeface="Times New Roman" panose="02020603050405020304" pitchFamily="18" charset="0"/>
              </a:rPr>
              <a:t>局部流场</a:t>
            </a:r>
            <a:r>
              <a:rPr lang="zh-CN" altLang="en-US" sz="1400" dirty="0">
                <a:latin typeface="黑体" panose="02010609060101010101" pitchFamily="49" charset="-122"/>
                <a:ea typeface="黑体" panose="02010609060101010101" pitchFamily="49" charset="-122"/>
                <a:cs typeface="Times New Roman" panose="02020603050405020304" pitchFamily="18" charset="0"/>
              </a:rPr>
              <a:t>特征信息</a:t>
            </a:r>
            <a:endParaRPr lang="en-US" altLang="zh-CN" sz="1600" dirty="0">
              <a:latin typeface="黑体" panose="02010609060101010101" pitchFamily="49" charset="-122"/>
              <a:ea typeface="黑体" panose="02010609060101010101" pitchFamily="49" charset="-122"/>
              <a:cs typeface="Times New Roman" panose="02020603050405020304" pitchFamily="18" charset="0"/>
            </a:endParaRPr>
          </a:p>
          <a:p>
            <a:pPr marL="285750" indent="-285750">
              <a:lnSpc>
                <a:spcPct val="150000"/>
              </a:lnSpc>
              <a:buFont typeface="Wingdings" panose="05000000000000000000" pitchFamily="2" charset="2"/>
              <a:buChar char="p"/>
            </a:pPr>
            <a:endParaRPr lang="en-US" altLang="zh-CN" sz="1600" b="1" dirty="0">
              <a:latin typeface="黑体" panose="02010609060101010101" pitchFamily="49" charset="-122"/>
              <a:ea typeface="黑体" panose="02010609060101010101" pitchFamily="49" charset="-122"/>
              <a:cs typeface="Times New Roman" panose="02020603050405020304" pitchFamily="18" charset="0"/>
            </a:endParaRPr>
          </a:p>
          <a:p>
            <a:pPr marL="285750" indent="-285750">
              <a:lnSpc>
                <a:spcPct val="150000"/>
              </a:lnSpc>
              <a:buFont typeface="Wingdings" panose="05000000000000000000" pitchFamily="2" charset="2"/>
              <a:buChar char="p"/>
            </a:pPr>
            <a:r>
              <a:rPr lang="zh-CN" altLang="en-US" sz="1600" b="1" dirty="0">
                <a:latin typeface="黑体" panose="02010609060101010101" pitchFamily="49" charset="-122"/>
                <a:ea typeface="黑体" panose="02010609060101010101" pitchFamily="49" charset="-122"/>
                <a:cs typeface="Times New Roman" panose="02020603050405020304" pitchFamily="18" charset="0"/>
              </a:rPr>
              <a:t>插值映射：</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数据采样区内</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CFD</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非均匀网格节点值映射为笛卡尔坐标系 </a:t>
            </a:r>
            <a:endParaRPr lang="en-US" altLang="zh-CN" sz="1400" dirty="0">
              <a:latin typeface="Times New Roman" panose="02020603050405020304" pitchFamily="18" charset="0"/>
              <a:ea typeface="黑体" panose="02010609060101010101" pitchFamily="49" charset="-122"/>
              <a:cs typeface="Times New Roman" panose="02020603050405020304" pitchFamily="18" charset="0"/>
            </a:endParaRPr>
          </a:p>
          <a:p>
            <a:pPr>
              <a:lnSpc>
                <a:spcPct val="150000"/>
              </a:lnSpc>
            </a:pP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                             𝑵𝒙</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𝑵𝒚个均匀坐标节点值</a:t>
            </a:r>
          </a:p>
        </p:txBody>
      </p:sp>
      <p:sp>
        <p:nvSpPr>
          <p:cNvPr id="56" name="矩形 55">
            <a:extLst>
              <a:ext uri="{FF2B5EF4-FFF2-40B4-BE49-F238E27FC236}">
                <a16:creationId xmlns:a16="http://schemas.microsoft.com/office/drawing/2014/main" id="{907CFDD2-2E13-4BE1-9615-BD48E16BD218}"/>
              </a:ext>
            </a:extLst>
          </p:cNvPr>
          <p:cNvSpPr/>
          <p:nvPr/>
        </p:nvSpPr>
        <p:spPr>
          <a:xfrm>
            <a:off x="6913481" y="1610262"/>
            <a:ext cx="2230519" cy="276999"/>
          </a:xfrm>
          <a:prstGeom prst="rect">
            <a:avLst/>
          </a:prstGeom>
        </p:spPr>
        <p:txBody>
          <a:bodyPr wrap="square">
            <a:spAutoFit/>
          </a:bodyPr>
          <a:lstStyle/>
          <a:p>
            <a:r>
              <a:rPr lang="zh-CN" altLang="en-US" sz="1200" dirty="0">
                <a:solidFill>
                  <a:srgbClr val="FF0000"/>
                </a:solidFill>
                <a:latin typeface="黑体" panose="02010609060101010101" pitchFamily="49" charset="-122"/>
                <a:ea typeface="黑体" panose="02010609060101010101" pitchFamily="49" charset="-122"/>
                <a:cs typeface="Times New Roman" panose="02020603050405020304" pitchFamily="18" charset="0"/>
              </a:rPr>
              <a:t>流动特征显著，细节丰富</a:t>
            </a:r>
            <a:endParaRPr lang="zh-CN" altLang="en-US" sz="1200" dirty="0">
              <a:solidFill>
                <a:srgbClr val="FF0000"/>
              </a:solidFill>
              <a:latin typeface="黑体" panose="02010609060101010101" pitchFamily="49" charset="-122"/>
              <a:ea typeface="黑体" panose="02010609060101010101" pitchFamily="49" charset="-122"/>
            </a:endParaRPr>
          </a:p>
        </p:txBody>
      </p:sp>
      <p:grpSp>
        <p:nvGrpSpPr>
          <p:cNvPr id="57" name="组合 56">
            <a:extLst>
              <a:ext uri="{FF2B5EF4-FFF2-40B4-BE49-F238E27FC236}">
                <a16:creationId xmlns:a16="http://schemas.microsoft.com/office/drawing/2014/main" id="{29F28F99-A8CD-481B-9FF0-47B87082C0AB}"/>
              </a:ext>
            </a:extLst>
          </p:cNvPr>
          <p:cNvGrpSpPr/>
          <p:nvPr/>
        </p:nvGrpSpPr>
        <p:grpSpPr>
          <a:xfrm>
            <a:off x="180000" y="999294"/>
            <a:ext cx="2974024" cy="1440000"/>
            <a:chOff x="6053602" y="1312978"/>
            <a:chExt cx="2974024" cy="1440000"/>
          </a:xfrm>
        </p:grpSpPr>
        <p:pic>
          <p:nvPicPr>
            <p:cNvPr id="58" name="图片 57">
              <a:extLst>
                <a:ext uri="{FF2B5EF4-FFF2-40B4-BE49-F238E27FC236}">
                  <a16:creationId xmlns:a16="http://schemas.microsoft.com/office/drawing/2014/main" id="{8AA7F34B-9A7C-4ACB-A4E4-362895502F1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369" t="47266" r="9559" b="9109"/>
            <a:stretch/>
          </p:blipFill>
          <p:spPr bwMode="auto">
            <a:xfrm>
              <a:off x="6053602" y="1312978"/>
              <a:ext cx="2974024" cy="1440000"/>
            </a:xfrm>
            <a:prstGeom prst="rect">
              <a:avLst/>
            </a:prstGeom>
            <a:ln>
              <a:noFill/>
            </a:ln>
            <a:extLst>
              <a:ext uri="{53640926-AAD7-44D8-BBD7-CCE9431645EC}">
                <a14:shadowObscured xmlns:a14="http://schemas.microsoft.com/office/drawing/2010/main"/>
              </a:ext>
            </a:extLst>
          </p:spPr>
        </p:pic>
        <p:sp>
          <p:nvSpPr>
            <p:cNvPr id="59" name="矩形 58">
              <a:extLst>
                <a:ext uri="{FF2B5EF4-FFF2-40B4-BE49-F238E27FC236}">
                  <a16:creationId xmlns:a16="http://schemas.microsoft.com/office/drawing/2014/main" id="{AB339051-8119-4989-9833-F9C2BE00911A}"/>
                </a:ext>
              </a:extLst>
            </p:cNvPr>
            <p:cNvSpPr/>
            <p:nvPr/>
          </p:nvSpPr>
          <p:spPr>
            <a:xfrm>
              <a:off x="6878413" y="1449823"/>
              <a:ext cx="1439818" cy="261610"/>
            </a:xfrm>
            <a:prstGeom prst="rect">
              <a:avLst/>
            </a:prstGeom>
          </p:spPr>
          <p:txBody>
            <a:bodyPr wrap="none">
              <a:spAutoFit/>
            </a:bodyPr>
            <a:lstStyle/>
            <a:p>
              <a:r>
                <a:rPr lang="en-US" altLang="zh-CN" sz="1100" b="1" dirty="0">
                  <a:latin typeface="Times New Roman" panose="02020603050405020304" pitchFamily="18" charset="0"/>
                  <a:cs typeface="Times New Roman" panose="02020603050405020304" pitchFamily="18" charset="0"/>
                </a:rPr>
                <a:t>OAT15A</a:t>
              </a:r>
              <a:r>
                <a:rPr lang="zh-CN" altLang="en-US" sz="1100" b="1" dirty="0">
                  <a:latin typeface="Times New Roman" panose="02020603050405020304" pitchFamily="18" charset="0"/>
                  <a:cs typeface="Times New Roman" panose="02020603050405020304" pitchFamily="18" charset="0"/>
                </a:rPr>
                <a:t>超临界翼型</a:t>
              </a:r>
            </a:p>
          </p:txBody>
        </p:sp>
      </p:grpSp>
      <p:sp>
        <p:nvSpPr>
          <p:cNvPr id="60" name="矩形 59">
            <a:extLst>
              <a:ext uri="{FF2B5EF4-FFF2-40B4-BE49-F238E27FC236}">
                <a16:creationId xmlns:a16="http://schemas.microsoft.com/office/drawing/2014/main" id="{AC10C2E0-21C3-4013-969E-CE1C94E3FDB7}"/>
              </a:ext>
            </a:extLst>
          </p:cNvPr>
          <p:cNvSpPr/>
          <p:nvPr/>
        </p:nvSpPr>
        <p:spPr bwMode="auto">
          <a:xfrm>
            <a:off x="5747477" y="1323941"/>
            <a:ext cx="2532924" cy="307776"/>
          </a:xfrm>
          <a:prstGeom prst="rect">
            <a:avLst/>
          </a:prstGeom>
          <a:noFill/>
          <a:ln w="19050" cap="flat" cmpd="sng" algn="ctr">
            <a:solidFill>
              <a:srgbClr val="FF0000"/>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rgbClr val="C00000"/>
              </a:solidFill>
              <a:effectLst/>
              <a:latin typeface="Calibri" panose="020F0502020204030204" pitchFamily="34" charset="0"/>
              <a:ea typeface="宋体" panose="02010600030101010101" pitchFamily="2" charset="-122"/>
            </a:endParaRPr>
          </a:p>
        </p:txBody>
      </p:sp>
      <p:pic>
        <p:nvPicPr>
          <p:cNvPr id="61" name="图片 60">
            <a:extLst>
              <a:ext uri="{FF2B5EF4-FFF2-40B4-BE49-F238E27FC236}">
                <a16:creationId xmlns:a16="http://schemas.microsoft.com/office/drawing/2014/main" id="{0A103E5A-2231-49C0-9EB7-0E6A0E0E0661}"/>
              </a:ext>
            </a:extLst>
          </p:cNvPr>
          <p:cNvPicPr>
            <a:picLocks noChangeAspect="1"/>
          </p:cNvPicPr>
          <p:nvPr/>
        </p:nvPicPr>
        <p:blipFill>
          <a:blip r:embed="rId7"/>
          <a:stretch>
            <a:fillRect/>
          </a:stretch>
        </p:blipFill>
        <p:spPr>
          <a:xfrm>
            <a:off x="551726" y="4546707"/>
            <a:ext cx="2943520" cy="1440000"/>
          </a:xfrm>
          <a:prstGeom prst="rect">
            <a:avLst/>
          </a:prstGeom>
        </p:spPr>
      </p:pic>
      <p:sp>
        <p:nvSpPr>
          <p:cNvPr id="62" name="矩形 61">
            <a:extLst>
              <a:ext uri="{FF2B5EF4-FFF2-40B4-BE49-F238E27FC236}">
                <a16:creationId xmlns:a16="http://schemas.microsoft.com/office/drawing/2014/main" id="{861B3323-F4D0-4E4F-87E8-ED0A847D41EC}"/>
              </a:ext>
            </a:extLst>
          </p:cNvPr>
          <p:cNvSpPr/>
          <p:nvPr/>
        </p:nvSpPr>
        <p:spPr>
          <a:xfrm>
            <a:off x="1561370" y="6033350"/>
            <a:ext cx="924231" cy="276742"/>
          </a:xfrm>
          <a:prstGeom prst="rect">
            <a:avLst/>
          </a:prstGeom>
        </p:spPr>
        <p:txBody>
          <a:bodyPr wrap="square">
            <a:spAutoFit/>
          </a:bodyPr>
          <a:lstStyle/>
          <a:p>
            <a:pPr algn="ctr">
              <a:lnSpc>
                <a:spcPts val="1570"/>
              </a:lnSpc>
              <a:spcAft>
                <a:spcPts val="600"/>
              </a:spcAft>
            </a:pPr>
            <a:r>
              <a:rPr lang="en-US" altLang="zh-CN" sz="1200" dirty="0">
                <a:latin typeface="黑体" panose="02010609060101010101" pitchFamily="49" charset="-122"/>
                <a:ea typeface="黑体" panose="02010609060101010101" pitchFamily="49" charset="-122"/>
              </a:rPr>
              <a:t> </a:t>
            </a:r>
            <a:r>
              <a:rPr lang="zh-CN" altLang="zh-CN" sz="1200" b="1" dirty="0">
                <a:latin typeface="黑体" panose="02010609060101010101" pitchFamily="49" charset="-122"/>
                <a:ea typeface="黑体" panose="02010609060101010101" pitchFamily="49" charset="-122"/>
              </a:rPr>
              <a:t>数据采样</a:t>
            </a:r>
            <a:endParaRPr lang="zh-CN" altLang="zh-CN" sz="1200" b="1" kern="100" dirty="0">
              <a:effectLst/>
              <a:latin typeface="黑体" panose="02010609060101010101" pitchFamily="49" charset="-122"/>
              <a:ea typeface="黑体" panose="02010609060101010101" pitchFamily="49" charset="-122"/>
              <a:cs typeface="Times New Roman" panose="02020603050405020304" pitchFamily="18" charset="0"/>
            </a:endParaRPr>
          </a:p>
        </p:txBody>
      </p:sp>
      <p:pic>
        <p:nvPicPr>
          <p:cNvPr id="63" name="图片 62">
            <a:extLst>
              <a:ext uri="{FF2B5EF4-FFF2-40B4-BE49-F238E27FC236}">
                <a16:creationId xmlns:a16="http://schemas.microsoft.com/office/drawing/2014/main" id="{52264EA5-0585-4034-B3E6-02007DD782D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21467" y="4455957"/>
            <a:ext cx="1822929" cy="1620000"/>
          </a:xfrm>
          <a:prstGeom prst="rect">
            <a:avLst/>
          </a:prstGeom>
        </p:spPr>
      </p:pic>
      <p:sp>
        <p:nvSpPr>
          <p:cNvPr id="64" name="矩形 63">
            <a:extLst>
              <a:ext uri="{FF2B5EF4-FFF2-40B4-BE49-F238E27FC236}">
                <a16:creationId xmlns:a16="http://schemas.microsoft.com/office/drawing/2014/main" id="{2CE4B686-1324-4FF9-ACA5-A2841FBA7C6C}"/>
              </a:ext>
            </a:extLst>
          </p:cNvPr>
          <p:cNvSpPr/>
          <p:nvPr/>
        </p:nvSpPr>
        <p:spPr>
          <a:xfrm>
            <a:off x="4354809" y="5986707"/>
            <a:ext cx="1752606" cy="276999"/>
          </a:xfrm>
          <a:prstGeom prst="rect">
            <a:avLst/>
          </a:prstGeom>
        </p:spPr>
        <p:txBody>
          <a:bodyPr wrap="square">
            <a:spAutoFit/>
          </a:bodyPr>
          <a:lstStyle/>
          <a:p>
            <a:r>
              <a:rPr lang="zh-CN" altLang="en-US" sz="1200" b="1" dirty="0">
                <a:latin typeface="Times New Roman" panose="02020603050405020304" pitchFamily="18" charset="0"/>
                <a:ea typeface="黑体" panose="02010609060101010101" pitchFamily="49" charset="-122"/>
                <a:cs typeface="Times New Roman" panose="02020603050405020304" pitchFamily="18" charset="0"/>
              </a:rPr>
              <a:t>插值映射</a:t>
            </a:r>
            <a:r>
              <a:rPr lang="en-US" altLang="zh-CN" sz="1200" b="1" kern="100" dirty="0">
                <a:latin typeface="Times New Roman" panose="02020603050405020304" pitchFamily="18" charset="0"/>
                <a:ea typeface="黑体" panose="02010609060101010101" pitchFamily="49" charset="-122"/>
                <a:cs typeface="Times New Roman" panose="02020603050405020304" pitchFamily="18" charset="0"/>
              </a:rPr>
              <a:t>(𝑁𝑥/4</a:t>
            </a:r>
            <a:r>
              <a:rPr lang="zh-CN" altLang="zh-CN" sz="1200" b="1" kern="1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1200" b="1" kern="100" dirty="0">
                <a:latin typeface="Times New Roman" panose="02020603050405020304" pitchFamily="18" charset="0"/>
                <a:ea typeface="黑体" panose="02010609060101010101" pitchFamily="49" charset="-122"/>
                <a:cs typeface="Times New Roman" panose="02020603050405020304" pitchFamily="18" charset="0"/>
              </a:rPr>
              <a:t>𝑁𝑦/4)</a:t>
            </a:r>
            <a:endParaRPr lang="zh-CN" altLang="en-US" sz="1200" b="1"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65" name="图片 64">
            <a:extLst>
              <a:ext uri="{FF2B5EF4-FFF2-40B4-BE49-F238E27FC236}">
                <a16:creationId xmlns:a16="http://schemas.microsoft.com/office/drawing/2014/main" id="{39A71097-12C8-4CA0-AE1B-8F92CB34FDC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13481" y="4546707"/>
            <a:ext cx="1430171" cy="1440000"/>
          </a:xfrm>
          <a:prstGeom prst="rect">
            <a:avLst/>
          </a:prstGeom>
        </p:spPr>
      </p:pic>
      <mc:AlternateContent xmlns:mc="http://schemas.openxmlformats.org/markup-compatibility/2006" xmlns:a14="http://schemas.microsoft.com/office/drawing/2010/main">
        <mc:Choice Requires="a14">
          <p:sp>
            <p:nvSpPr>
              <p:cNvPr id="66" name="矩形 65">
                <a:extLst>
                  <a:ext uri="{FF2B5EF4-FFF2-40B4-BE49-F238E27FC236}">
                    <a16:creationId xmlns:a16="http://schemas.microsoft.com/office/drawing/2014/main" id="{21AF9DD2-4978-40E8-B661-24853667D7DE}"/>
                  </a:ext>
                </a:extLst>
              </p:cNvPr>
              <p:cNvSpPr/>
              <p:nvPr/>
            </p:nvSpPr>
            <p:spPr>
              <a:xfrm>
                <a:off x="6632681" y="5983190"/>
                <a:ext cx="2295161" cy="276999"/>
              </a:xfrm>
              <a:prstGeom prst="rect">
                <a:avLst/>
              </a:prstGeom>
            </p:spPr>
            <p:txBody>
              <a:bodyPr wrap="square">
                <a:spAutoFit/>
              </a:bodyPr>
              <a:lstStyle/>
              <a:p>
                <a:r>
                  <a:rPr lang="zh-CN" altLang="en-US" sz="1200" b="1" kern="100" dirty="0">
                    <a:latin typeface="Times New Roman" panose="02020603050405020304" pitchFamily="18" charset="0"/>
                    <a:ea typeface="黑体" panose="02010609060101010101" pitchFamily="49" charset="-122"/>
                    <a:cs typeface="Times New Roman" panose="02020603050405020304" pitchFamily="18" charset="0"/>
                  </a:rPr>
                  <a:t>流场信息矩阵</a:t>
                </a:r>
                <a14:m>
                  <m:oMath xmlns:m="http://schemas.openxmlformats.org/officeDocument/2006/math">
                    <m:r>
                      <a:rPr lang="en-US" altLang="zh-CN" sz="1200" b="1" i="1">
                        <a:latin typeface="Cambria Math" panose="02040503050406030204" pitchFamily="18" charset="0"/>
                        <a:ea typeface="宋体" panose="02010600030101010101" pitchFamily="2" charset="-122"/>
                        <a:cs typeface="Times New Roman" panose="02020603050405020304" pitchFamily="18" charset="0"/>
                      </a:rPr>
                      <m:t>𝑻</m:t>
                    </m:r>
                    <m:r>
                      <a:rPr lang="en-US" altLang="zh-CN" sz="1200" b="1" i="1">
                        <a:latin typeface="Cambria Math" panose="02040503050406030204" pitchFamily="18" charset="0"/>
                        <a:ea typeface="宋体" panose="02010600030101010101" pitchFamily="2" charset="-122"/>
                        <a:cs typeface="Times New Roman" panose="02020603050405020304" pitchFamily="18" charset="0"/>
                      </a:rPr>
                      <m:t>×</m:t>
                    </m:r>
                    <m:r>
                      <a:rPr lang="en-US" altLang="zh-CN" sz="1200" b="1" i="1">
                        <a:latin typeface="Cambria Math" panose="02040503050406030204" pitchFamily="18" charset="0"/>
                        <a:ea typeface="宋体" panose="02010600030101010101" pitchFamily="2" charset="-122"/>
                        <a:cs typeface="Times New Roman" panose="02020603050405020304" pitchFamily="18" charset="0"/>
                      </a:rPr>
                      <m:t>𝑵𝒙</m:t>
                    </m:r>
                    <m:r>
                      <a:rPr lang="en-US" altLang="zh-CN" sz="1200" b="1" i="1">
                        <a:latin typeface="Cambria Math" panose="02040503050406030204" pitchFamily="18" charset="0"/>
                        <a:ea typeface="宋体" panose="02010600030101010101" pitchFamily="2" charset="-122"/>
                        <a:cs typeface="Times New Roman" panose="02020603050405020304" pitchFamily="18" charset="0"/>
                      </a:rPr>
                      <m:t>×</m:t>
                    </m:r>
                    <m:r>
                      <a:rPr lang="en-US" altLang="zh-CN" sz="1200" b="1" i="1">
                        <a:latin typeface="Cambria Math" panose="02040503050406030204" pitchFamily="18" charset="0"/>
                        <a:ea typeface="宋体" panose="02010600030101010101" pitchFamily="2" charset="-122"/>
                        <a:cs typeface="Times New Roman" panose="02020603050405020304" pitchFamily="18" charset="0"/>
                      </a:rPr>
                      <m:t>𝑵𝒚</m:t>
                    </m:r>
                    <m:r>
                      <a:rPr lang="en-US" altLang="zh-CN" sz="1200" b="1" i="1">
                        <a:latin typeface="Cambria Math" panose="02040503050406030204" pitchFamily="18" charset="0"/>
                        <a:ea typeface="宋体" panose="02010600030101010101" pitchFamily="2" charset="-122"/>
                        <a:cs typeface="Times New Roman" panose="02020603050405020304" pitchFamily="18" charset="0"/>
                      </a:rPr>
                      <m:t>×</m:t>
                    </m:r>
                    <m:r>
                      <a:rPr lang="en-US" altLang="zh-CN" sz="1200" b="1" i="1">
                        <a:latin typeface="Cambria Math" panose="02040503050406030204" pitchFamily="18" charset="0"/>
                        <a:ea typeface="宋体" panose="02010600030101010101" pitchFamily="2" charset="-122"/>
                        <a:cs typeface="Times New Roman" panose="02020603050405020304" pitchFamily="18" charset="0"/>
                      </a:rPr>
                      <m:t>𝑪</m:t>
                    </m:r>
                  </m:oMath>
                </a14:m>
                <a:endParaRPr lang="zh-CN" altLang="en-US" sz="1200" b="1" dirty="0">
                  <a:latin typeface="Times New Roman" panose="02020603050405020304" pitchFamily="18" charset="0"/>
                  <a:ea typeface="黑体" panose="02010609060101010101" pitchFamily="49" charset="-122"/>
                  <a:cs typeface="Times New Roman" panose="02020603050405020304" pitchFamily="18" charset="0"/>
                </a:endParaRPr>
              </a:p>
            </p:txBody>
          </p:sp>
        </mc:Choice>
        <mc:Fallback xmlns="">
          <p:sp>
            <p:nvSpPr>
              <p:cNvPr id="66" name="矩形 65">
                <a:extLst>
                  <a:ext uri="{FF2B5EF4-FFF2-40B4-BE49-F238E27FC236}">
                    <a16:creationId xmlns:a16="http://schemas.microsoft.com/office/drawing/2014/main" id="{21AF9DD2-4978-40E8-B661-24853667D7DE}"/>
                  </a:ext>
                </a:extLst>
              </p:cNvPr>
              <p:cNvSpPr>
                <a:spLocks noRot="1" noChangeAspect="1" noMove="1" noResize="1" noEditPoints="1" noAdjustHandles="1" noChangeArrowheads="1" noChangeShapeType="1" noTextEdit="1"/>
              </p:cNvSpPr>
              <p:nvPr/>
            </p:nvSpPr>
            <p:spPr>
              <a:xfrm>
                <a:off x="6632681" y="5983190"/>
                <a:ext cx="2295161" cy="276999"/>
              </a:xfrm>
              <a:prstGeom prst="rect">
                <a:avLst/>
              </a:prstGeom>
              <a:blipFill>
                <a:blip r:embed="rId10"/>
                <a:stretch>
                  <a:fillRect t="-2174" b="-13043"/>
                </a:stretch>
              </a:blipFill>
            </p:spPr>
            <p:txBody>
              <a:bodyPr/>
              <a:lstStyle/>
              <a:p>
                <a:r>
                  <a:rPr lang="zh-CN" altLang="en-US">
                    <a:noFill/>
                  </a:rPr>
                  <a:t> </a:t>
                </a:r>
              </a:p>
            </p:txBody>
          </p:sp>
        </mc:Fallback>
      </mc:AlternateContent>
      <p:sp>
        <p:nvSpPr>
          <p:cNvPr id="9" name="箭头: 右 8">
            <a:extLst>
              <a:ext uri="{FF2B5EF4-FFF2-40B4-BE49-F238E27FC236}">
                <a16:creationId xmlns:a16="http://schemas.microsoft.com/office/drawing/2014/main" id="{60F7D83F-D6F7-471F-B1FC-F0AE6C0DC2CA}"/>
              </a:ext>
            </a:extLst>
          </p:cNvPr>
          <p:cNvSpPr/>
          <p:nvPr/>
        </p:nvSpPr>
        <p:spPr bwMode="auto">
          <a:xfrm>
            <a:off x="3733760" y="5211555"/>
            <a:ext cx="361669" cy="196846"/>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67" name="箭头: 右 66">
            <a:extLst>
              <a:ext uri="{FF2B5EF4-FFF2-40B4-BE49-F238E27FC236}">
                <a16:creationId xmlns:a16="http://schemas.microsoft.com/office/drawing/2014/main" id="{C27E17BF-FD40-41ED-A30A-5C3473B2441A}"/>
              </a:ext>
            </a:extLst>
          </p:cNvPr>
          <p:cNvSpPr/>
          <p:nvPr/>
        </p:nvSpPr>
        <p:spPr bwMode="auto">
          <a:xfrm>
            <a:off x="6300207" y="5167534"/>
            <a:ext cx="361669" cy="196846"/>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graphicFrame>
        <p:nvGraphicFramePr>
          <p:cNvPr id="68" name="表格 67">
            <a:extLst>
              <a:ext uri="{FF2B5EF4-FFF2-40B4-BE49-F238E27FC236}">
                <a16:creationId xmlns:a16="http://schemas.microsoft.com/office/drawing/2014/main" id="{6DFFC21E-F4F6-4613-8420-697CE6D3CFD8}"/>
              </a:ext>
            </a:extLst>
          </p:cNvPr>
          <p:cNvGraphicFramePr>
            <a:graphicFrameLocks noGrp="1"/>
          </p:cNvGraphicFramePr>
          <p:nvPr>
            <p:extLst>
              <p:ext uri="{D42A27DB-BD31-4B8C-83A1-F6EECF244321}">
                <p14:modId xmlns:p14="http://schemas.microsoft.com/office/powerpoint/2010/main" val="233019186"/>
              </p:ext>
            </p:extLst>
          </p:nvPr>
        </p:nvGraphicFramePr>
        <p:xfrm>
          <a:off x="551726" y="3335367"/>
          <a:ext cx="3131276" cy="536702"/>
        </p:xfrm>
        <a:graphic>
          <a:graphicData uri="http://schemas.openxmlformats.org/drawingml/2006/table">
            <a:tbl>
              <a:tblPr firstRow="1" firstCol="1" bandRow="1"/>
              <a:tblGrid>
                <a:gridCol w="915124">
                  <a:extLst>
                    <a:ext uri="{9D8B030D-6E8A-4147-A177-3AD203B41FA5}">
                      <a16:colId xmlns:a16="http://schemas.microsoft.com/office/drawing/2014/main" val="1342154633"/>
                    </a:ext>
                  </a:extLst>
                </a:gridCol>
                <a:gridCol w="650514">
                  <a:extLst>
                    <a:ext uri="{9D8B030D-6E8A-4147-A177-3AD203B41FA5}">
                      <a16:colId xmlns:a16="http://schemas.microsoft.com/office/drawing/2014/main" val="4235303262"/>
                    </a:ext>
                  </a:extLst>
                </a:gridCol>
                <a:gridCol w="782819">
                  <a:extLst>
                    <a:ext uri="{9D8B030D-6E8A-4147-A177-3AD203B41FA5}">
                      <a16:colId xmlns:a16="http://schemas.microsoft.com/office/drawing/2014/main" val="3984692639"/>
                    </a:ext>
                  </a:extLst>
                </a:gridCol>
                <a:gridCol w="782819">
                  <a:extLst>
                    <a:ext uri="{9D8B030D-6E8A-4147-A177-3AD203B41FA5}">
                      <a16:colId xmlns:a16="http://schemas.microsoft.com/office/drawing/2014/main" val="763086867"/>
                    </a:ext>
                  </a:extLst>
                </a:gridCol>
              </a:tblGrid>
              <a:tr h="295275">
                <a:tc>
                  <a:txBody>
                    <a:bodyPr/>
                    <a:lstStyle/>
                    <a:p>
                      <a:pPr algn="ctr">
                        <a:lnSpc>
                          <a:spcPct val="150000"/>
                        </a:lnSpc>
                        <a:spcAft>
                          <a:spcPts val="0"/>
                        </a:spcAft>
                      </a:pPr>
                      <a:r>
                        <a:rPr lang="zh-CN" sz="1200" b="1" kern="100" dirty="0">
                          <a:effectLst/>
                          <a:latin typeface="Times New Roman" panose="02020603050405020304" pitchFamily="18" charset="0"/>
                          <a:ea typeface="黑体" panose="02010609060101010101" pitchFamily="49" charset="-122"/>
                          <a:cs typeface="Times New Roman" panose="02020603050405020304" pitchFamily="18" charset="0"/>
                        </a:rPr>
                        <a:t>马赫数</a:t>
                      </a:r>
                      <a:r>
                        <a:rPr lang="en-US" sz="1200" b="1" kern="100" dirty="0">
                          <a:effectLst/>
                          <a:latin typeface="Times New Roman" panose="02020603050405020304" pitchFamily="18" charset="0"/>
                          <a:ea typeface="黑体" panose="02010609060101010101" pitchFamily="49" charset="-122"/>
                          <a:cs typeface="Times New Roman" panose="02020603050405020304" pitchFamily="18" charset="0"/>
                        </a:rPr>
                        <a:t>/</a:t>
                      </a:r>
                      <a:r>
                        <a:rPr lang="en-US" sz="1200" b="1" i="1" kern="100" dirty="0">
                          <a:effectLst/>
                          <a:latin typeface="Times New Roman" panose="02020603050405020304" pitchFamily="18" charset="0"/>
                          <a:ea typeface="黑体" panose="02010609060101010101" pitchFamily="49" charset="-122"/>
                          <a:cs typeface="Times New Roman" panose="02020603050405020304" pitchFamily="18" charset="0"/>
                        </a:rPr>
                        <a:t>Ma</a:t>
                      </a:r>
                      <a:endParaRPr lang="zh-CN" sz="1200" b="1"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200" b="1" kern="100" dirty="0">
                          <a:effectLst/>
                          <a:latin typeface="Times New Roman" panose="02020603050405020304" pitchFamily="18" charset="0"/>
                          <a:ea typeface="黑体" panose="02010609060101010101" pitchFamily="49" charset="-122"/>
                          <a:cs typeface="Times New Roman" panose="02020603050405020304" pitchFamily="18" charset="0"/>
                        </a:rPr>
                        <a:t>攻角</a:t>
                      </a:r>
                      <a:r>
                        <a:rPr lang="en-US" sz="1200" b="1" kern="100" dirty="0">
                          <a:effectLst/>
                          <a:latin typeface="Times New Roman" panose="02020603050405020304" pitchFamily="18" charset="0"/>
                          <a:ea typeface="黑体" panose="02010609060101010101" pitchFamily="49" charset="-122"/>
                          <a:cs typeface="Times New Roman" panose="02020603050405020304" pitchFamily="18" charset="0"/>
                        </a:rPr>
                        <a:t>ɑ</a:t>
                      </a:r>
                      <a:endParaRPr lang="zh-CN" sz="1200" b="1"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200" b="1" kern="100" dirty="0">
                          <a:effectLst/>
                          <a:latin typeface="Times New Roman" panose="02020603050405020304" pitchFamily="18" charset="0"/>
                          <a:ea typeface="黑体" panose="02010609060101010101" pitchFamily="49" charset="-122"/>
                          <a:cs typeface="Times New Roman" panose="02020603050405020304" pitchFamily="18" charset="0"/>
                        </a:rPr>
                        <a:t>温度</a:t>
                      </a:r>
                      <a:r>
                        <a:rPr lang="en-US" sz="1200" b="1" kern="100" dirty="0">
                          <a:effectLst/>
                          <a:latin typeface="Times New Roman" panose="02020603050405020304" pitchFamily="18" charset="0"/>
                          <a:ea typeface="黑体" panose="02010609060101010101" pitchFamily="49" charset="-122"/>
                          <a:cs typeface="Times New Roman" panose="02020603050405020304" pitchFamily="18" charset="0"/>
                        </a:rPr>
                        <a:t>/K</a:t>
                      </a:r>
                      <a:endParaRPr lang="zh-CN" sz="1200" b="1"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200" b="1" kern="100" dirty="0">
                          <a:effectLst/>
                          <a:latin typeface="Times New Roman" panose="02020603050405020304" pitchFamily="18" charset="0"/>
                          <a:ea typeface="黑体" panose="02010609060101010101" pitchFamily="49" charset="-122"/>
                          <a:cs typeface="Times New Roman" panose="02020603050405020304" pitchFamily="18" charset="0"/>
                        </a:rPr>
                        <a:t>雷诺数</a:t>
                      </a:r>
                      <a:r>
                        <a:rPr lang="en-US" sz="1200" b="1" i="1" kern="100" dirty="0">
                          <a:effectLst/>
                          <a:latin typeface="Times New Roman" panose="02020603050405020304" pitchFamily="18" charset="0"/>
                          <a:ea typeface="黑体" panose="02010609060101010101" pitchFamily="49" charset="-122"/>
                          <a:cs typeface="Times New Roman" panose="02020603050405020304" pitchFamily="18" charset="0"/>
                        </a:rPr>
                        <a:t>Re</a:t>
                      </a:r>
                      <a:endParaRPr lang="zh-CN" sz="1200" b="1"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697134"/>
                  </a:ext>
                </a:extLst>
              </a:tr>
              <a:tr h="142875">
                <a:tc>
                  <a:txBody>
                    <a:bodyPr/>
                    <a:lstStyle/>
                    <a:p>
                      <a:pPr algn="ctr">
                        <a:lnSpc>
                          <a:spcPct val="150000"/>
                        </a:lnSpc>
                        <a:spcAft>
                          <a:spcPts val="0"/>
                        </a:spcAft>
                      </a:pPr>
                      <a:r>
                        <a:rPr lang="en-US" sz="1200" kern="100" dirty="0">
                          <a:effectLst/>
                          <a:latin typeface="Times New Roman" panose="02020603050405020304" pitchFamily="18" charset="0"/>
                          <a:ea typeface="黑体" panose="02010609060101010101" pitchFamily="49" charset="-122"/>
                          <a:cs typeface="Times New Roman" panose="02020603050405020304" pitchFamily="18" charset="0"/>
                        </a:rPr>
                        <a:t>0.73</a:t>
                      </a:r>
                      <a:endParaRPr lang="zh-CN" sz="12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200" kern="100">
                          <a:effectLst/>
                          <a:latin typeface="Times New Roman" panose="02020603050405020304" pitchFamily="18" charset="0"/>
                          <a:ea typeface="黑体" panose="02010609060101010101" pitchFamily="49" charset="-122"/>
                          <a:cs typeface="Times New Roman" panose="02020603050405020304" pitchFamily="18" charset="0"/>
                        </a:rPr>
                        <a:t>X</a:t>
                      </a:r>
                      <a:endParaRPr lang="zh-CN" sz="1200" kern="10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200" kern="100" dirty="0">
                          <a:effectLst/>
                          <a:latin typeface="Times New Roman" panose="02020603050405020304" pitchFamily="18" charset="0"/>
                          <a:ea typeface="黑体" panose="02010609060101010101" pitchFamily="49" charset="-122"/>
                          <a:cs typeface="Times New Roman" panose="02020603050405020304" pitchFamily="18" charset="0"/>
                        </a:rPr>
                        <a:t>300</a:t>
                      </a:r>
                      <a:endParaRPr lang="zh-CN" sz="12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200" kern="100" dirty="0">
                          <a:effectLst/>
                          <a:latin typeface="Times New Roman" panose="02020603050405020304" pitchFamily="18" charset="0"/>
                          <a:ea typeface="黑体" panose="02010609060101010101" pitchFamily="49" charset="-122"/>
                          <a:cs typeface="Times New Roman" panose="02020603050405020304" pitchFamily="18" charset="0"/>
                        </a:rPr>
                        <a:t>3×10</a:t>
                      </a:r>
                      <a:r>
                        <a:rPr lang="en-US" sz="1200" kern="100" baseline="30000" dirty="0">
                          <a:effectLst/>
                          <a:latin typeface="Times New Roman" panose="02020603050405020304" pitchFamily="18" charset="0"/>
                          <a:ea typeface="黑体" panose="02010609060101010101" pitchFamily="49" charset="-122"/>
                          <a:cs typeface="Times New Roman" panose="02020603050405020304" pitchFamily="18" charset="0"/>
                        </a:rPr>
                        <a:t>6</a:t>
                      </a:r>
                      <a:endParaRPr lang="zh-CN" sz="12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9622470"/>
                  </a:ext>
                </a:extLst>
              </a:tr>
            </a:tbl>
          </a:graphicData>
        </a:graphic>
      </p:graphicFrame>
      <p:sp>
        <p:nvSpPr>
          <p:cNvPr id="69" name="矩形 68">
            <a:extLst>
              <a:ext uri="{FF2B5EF4-FFF2-40B4-BE49-F238E27FC236}">
                <a16:creationId xmlns:a16="http://schemas.microsoft.com/office/drawing/2014/main" id="{E02086C6-D48F-4ED8-B742-B220B151D686}"/>
              </a:ext>
            </a:extLst>
          </p:cNvPr>
          <p:cNvSpPr/>
          <p:nvPr/>
        </p:nvSpPr>
        <p:spPr>
          <a:xfrm>
            <a:off x="1554565" y="3037851"/>
            <a:ext cx="954107" cy="267830"/>
          </a:xfrm>
          <a:prstGeom prst="rect">
            <a:avLst/>
          </a:prstGeom>
        </p:spPr>
        <p:txBody>
          <a:bodyPr wrap="none">
            <a:spAutoFit/>
          </a:bodyPr>
          <a:lstStyle/>
          <a:p>
            <a:pPr algn="ctr">
              <a:lnSpc>
                <a:spcPts val="1570"/>
              </a:lnSpc>
              <a:spcBef>
                <a:spcPts val="600"/>
              </a:spcBef>
              <a:spcAft>
                <a:spcPts val="0"/>
              </a:spcAft>
            </a:pPr>
            <a:r>
              <a:rPr lang="zh-CN" altLang="en-US" sz="1000" b="1" kern="100" dirty="0">
                <a:latin typeface="黑体" panose="02010609060101010101" pitchFamily="49" charset="-122"/>
                <a:ea typeface="黑体" panose="02010609060101010101" pitchFamily="49" charset="-122"/>
                <a:cs typeface="Times New Roman" panose="02020603050405020304" pitchFamily="18" charset="0"/>
              </a:rPr>
              <a:t>算例</a:t>
            </a:r>
            <a:r>
              <a:rPr lang="zh-CN" altLang="zh-CN" sz="1000" b="1" kern="100" dirty="0">
                <a:latin typeface="黑体" panose="02010609060101010101" pitchFamily="49" charset="-122"/>
                <a:ea typeface="黑体" panose="02010609060101010101" pitchFamily="49" charset="-122"/>
                <a:cs typeface="Times New Roman" panose="02020603050405020304" pitchFamily="18" charset="0"/>
              </a:rPr>
              <a:t>计算状态</a:t>
            </a:r>
            <a:endParaRPr lang="zh-CN" altLang="zh-CN" sz="1000" b="1" kern="100" dirty="0">
              <a:effectLst/>
              <a:latin typeface="黑体" panose="02010609060101010101" pitchFamily="49" charset="-122"/>
              <a:ea typeface="黑体" panose="02010609060101010101" pitchFamily="49" charset="-122"/>
              <a:cs typeface="Times New Roman" panose="02020603050405020304" pitchFamily="18" charset="0"/>
            </a:endParaRPr>
          </a:p>
        </p:txBody>
      </p:sp>
      <p:sp>
        <p:nvSpPr>
          <p:cNvPr id="10" name="矩形 9">
            <a:extLst>
              <a:ext uri="{FF2B5EF4-FFF2-40B4-BE49-F238E27FC236}">
                <a16:creationId xmlns:a16="http://schemas.microsoft.com/office/drawing/2014/main" id="{A02BB717-5A3E-4BEC-B9A7-566BBA9006CF}"/>
              </a:ext>
            </a:extLst>
          </p:cNvPr>
          <p:cNvSpPr/>
          <p:nvPr/>
        </p:nvSpPr>
        <p:spPr>
          <a:xfrm>
            <a:off x="499104" y="3815756"/>
            <a:ext cx="2279791" cy="246221"/>
          </a:xfrm>
          <a:prstGeom prst="rect">
            <a:avLst/>
          </a:prstGeom>
        </p:spPr>
        <p:txBody>
          <a:bodyPr wrap="none">
            <a:spAutoFit/>
          </a:bodyPr>
          <a:lstStyle/>
          <a:p>
            <a:r>
              <a:rPr lang="en-US" altLang="zh-CN" sz="1000" kern="100" dirty="0">
                <a:latin typeface="Times New Roman" panose="02020603050405020304" pitchFamily="18" charset="0"/>
                <a:ea typeface="黑体" panose="02010609060101010101" pitchFamily="49" charset="-122"/>
                <a:cs typeface="Times New Roman" panose="02020603050405020304" pitchFamily="18" charset="0"/>
              </a:rPr>
              <a:t>X:</a:t>
            </a:r>
            <a:r>
              <a:rPr lang="zh-CN" altLang="en-US" sz="1000" kern="100" dirty="0">
                <a:latin typeface="Times New Roman" panose="02020603050405020304" pitchFamily="18" charset="0"/>
                <a:ea typeface="黑体" panose="02010609060101010101" pitchFamily="49" charset="-122"/>
                <a:cs typeface="Times New Roman" panose="02020603050405020304" pitchFamily="18" charset="0"/>
              </a:rPr>
              <a:t>抖振边界内</a:t>
            </a:r>
            <a:r>
              <a:rPr lang="en-US" altLang="zh-CN" sz="1000" kern="100" dirty="0">
                <a:latin typeface="Times New Roman" panose="02020603050405020304" pitchFamily="18" charset="0"/>
                <a:ea typeface="黑体" panose="02010609060101010101" pitchFamily="49" charset="-122"/>
                <a:cs typeface="Times New Roman" panose="02020603050405020304" pitchFamily="18" charset="0"/>
              </a:rPr>
              <a:t>3.3°- 3.8°</a:t>
            </a:r>
            <a:r>
              <a:rPr lang="zh-CN" altLang="en-US" sz="1000" kern="100" dirty="0">
                <a:latin typeface="Times New Roman" panose="02020603050405020304" pitchFamily="18" charset="0"/>
                <a:ea typeface="黑体" panose="02010609060101010101" pitchFamily="49" charset="-122"/>
                <a:cs typeface="Times New Roman" panose="02020603050405020304" pitchFamily="18" charset="0"/>
              </a:rPr>
              <a:t>，间隔</a:t>
            </a:r>
            <a:r>
              <a:rPr lang="en-US" altLang="zh-CN" sz="1000" kern="100" dirty="0">
                <a:latin typeface="Times New Roman" panose="02020603050405020304" pitchFamily="18" charset="0"/>
                <a:ea typeface="黑体" panose="02010609060101010101" pitchFamily="49" charset="-122"/>
                <a:cs typeface="Times New Roman" panose="02020603050405020304" pitchFamily="18" charset="0"/>
              </a:rPr>
              <a:t>0.1°</a:t>
            </a:r>
            <a:endParaRPr lang="zh-CN" altLang="en-US" dirty="0">
              <a:latin typeface="Times New Roman" panose="02020603050405020304" pitchFamily="18" charset="0"/>
              <a:cs typeface="Times New Roman" panose="02020603050405020304" pitchFamily="18" charset="0"/>
            </a:endParaRPr>
          </a:p>
        </p:txBody>
      </p:sp>
      <p:pic>
        <p:nvPicPr>
          <p:cNvPr id="70" name="QQ录屏20201128110536">
            <a:hlinkClick r:id="" action="ppaction://media"/>
            <a:extLst>
              <a:ext uri="{FF2B5EF4-FFF2-40B4-BE49-F238E27FC236}">
                <a16:creationId xmlns:a16="http://schemas.microsoft.com/office/drawing/2014/main" id="{8EFFFE58-26EE-413C-B782-ED7C96DD65B4}"/>
              </a:ext>
            </a:extLst>
          </p:cNvPr>
          <p:cNvPicPr>
            <a:picLocks noChangeAspect="1"/>
          </p:cNvPicPr>
          <p:nvPr>
            <a:videoFile r:link="rId1"/>
            <p:extLst>
              <p:ext uri="{DAA4B4D4-6D71-4841-9C94-3DE7FCFB9230}">
                <p14:media xmlns:p14="http://schemas.microsoft.com/office/powerpoint/2010/main" r:embed="rId2">
                  <p14:trim end="1696.999878"/>
                </p14:media>
              </p:ext>
            </p:extLst>
          </p:nvPr>
        </p:nvPicPr>
        <p:blipFill>
          <a:blip r:embed="rId11"/>
          <a:stretch>
            <a:fillRect/>
          </a:stretch>
        </p:blipFill>
        <p:spPr>
          <a:xfrm>
            <a:off x="4354809" y="2808527"/>
            <a:ext cx="2122508" cy="1440000"/>
          </a:xfrm>
          <a:prstGeom prst="rect">
            <a:avLst/>
          </a:prstGeom>
          <a:ln>
            <a:noFill/>
          </a:ln>
          <a:effectLst>
            <a:softEdge rad="112500"/>
          </a:effectLst>
        </p:spPr>
      </p:pic>
      <p:pic>
        <p:nvPicPr>
          <p:cNvPr id="71" name="图片 70">
            <a:extLst>
              <a:ext uri="{FF2B5EF4-FFF2-40B4-BE49-F238E27FC236}">
                <a16:creationId xmlns:a16="http://schemas.microsoft.com/office/drawing/2014/main" id="{9C8DCCC7-44B6-41CF-8770-F53787EAC1E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569" t="2824" r="3667" b="886"/>
          <a:stretch/>
        </p:blipFill>
        <p:spPr bwMode="auto">
          <a:xfrm>
            <a:off x="6748347" y="2812808"/>
            <a:ext cx="1595305" cy="1440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0487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1" fill="hold"/>
                                        <p:tgtEl>
                                          <p:spTgt spid="7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70"/>
                                        </p:tgtEl>
                                      </p:cBhvr>
                                    </p:cmd>
                                  </p:childTnLst>
                                </p:cTn>
                              </p:par>
                            </p:childTnLst>
                          </p:cTn>
                        </p:par>
                      </p:childTnLst>
                    </p:cTn>
                  </p:par>
                </p:childTnLst>
              </p:cTn>
              <p:nextCondLst>
                <p:cond evt="onClick" delay="0">
                  <p:tgtEl>
                    <p:spTgt spid="70"/>
                  </p:tgtEl>
                </p:cond>
              </p:nextCondLst>
            </p:seq>
            <p:video>
              <p:cMediaNode vol="80000">
                <p:cTn id="12" fill="hold" display="0">
                  <p:stCondLst>
                    <p:cond delay="indefinite"/>
                  </p:stCondLst>
                </p:cTn>
                <p:tgtEl>
                  <p:spTgt spid="70"/>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a:cxnSpLocks/>
          </p:cNvCxnSpPr>
          <p:nvPr/>
        </p:nvCxnSpPr>
        <p:spPr>
          <a:xfrm>
            <a:off x="0" y="681799"/>
            <a:ext cx="5796677" cy="27777"/>
          </a:xfrm>
          <a:prstGeom prst="line">
            <a:avLst/>
          </a:prstGeom>
          <a:ln w="44450" cmpd="sng">
            <a:solidFill>
              <a:srgbClr val="005699"/>
            </a:solidFill>
            <a:prstDash val="solid"/>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20" name="图片 19">
            <a:extLst>
              <a:ext uri="{FF2B5EF4-FFF2-40B4-BE49-F238E27FC236}">
                <a16:creationId xmlns:a16="http://schemas.microsoft.com/office/drawing/2014/main" id="{6F74E694-EEF2-4139-924C-6F9DE2194B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677" y="-1783"/>
            <a:ext cx="3347323" cy="896421"/>
          </a:xfrm>
          <a:prstGeom prst="rect">
            <a:avLst/>
          </a:prstGeom>
        </p:spPr>
      </p:pic>
      <p:sp>
        <p:nvSpPr>
          <p:cNvPr id="26" name="矩形 25">
            <a:extLst>
              <a:ext uri="{FF2B5EF4-FFF2-40B4-BE49-F238E27FC236}">
                <a16:creationId xmlns:a16="http://schemas.microsoft.com/office/drawing/2014/main" id="{4A7D363C-41E0-410E-81C0-648F864C3906}"/>
              </a:ext>
            </a:extLst>
          </p:cNvPr>
          <p:cNvSpPr/>
          <p:nvPr/>
        </p:nvSpPr>
        <p:spPr>
          <a:xfrm>
            <a:off x="180000" y="0"/>
            <a:ext cx="5032147" cy="637675"/>
          </a:xfrm>
          <a:prstGeom prst="rect">
            <a:avLst/>
          </a:prstGeom>
        </p:spPr>
        <p:txBody>
          <a:bodyPr wrap="none">
            <a:spAutoFit/>
          </a:bodyPr>
          <a:lstStyle/>
          <a:p>
            <a:pPr>
              <a:lnSpc>
                <a:spcPct val="150000"/>
              </a:lnSpc>
            </a:pP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混合深度神经网络预测模型</a:t>
            </a:r>
            <a:r>
              <a:rPr lang="en-US" altLang="zh-CN" sz="2800" baseline="30000" dirty="0">
                <a:latin typeface="Times New Roman" panose="02020603050405020304" pitchFamily="18" charset="0"/>
                <a:cs typeface="Times New Roman" panose="02020603050405020304" pitchFamily="18" charset="0"/>
              </a:rPr>
              <a:t>[8,9] </a:t>
            </a:r>
            <a:endParaRPr lang="en-US" altLang="zh-CN" sz="2800" b="1" baseline="300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7" name="矩形 26">
            <a:extLst>
              <a:ext uri="{FF2B5EF4-FFF2-40B4-BE49-F238E27FC236}">
                <a16:creationId xmlns:a16="http://schemas.microsoft.com/office/drawing/2014/main" id="{5B239ADA-CD69-411C-8480-57531D8292C0}"/>
              </a:ext>
            </a:extLst>
          </p:cNvPr>
          <p:cNvSpPr/>
          <p:nvPr/>
        </p:nvSpPr>
        <p:spPr>
          <a:xfrm>
            <a:off x="271084" y="831472"/>
            <a:ext cx="6552502" cy="773289"/>
          </a:xfrm>
          <a:prstGeom prst="rect">
            <a:avLst/>
          </a:prstGeom>
        </p:spPr>
        <p:txBody>
          <a:bodyPr wrap="square">
            <a:spAutoFit/>
          </a:bodyPr>
          <a:lstStyle/>
          <a:p>
            <a:pPr>
              <a:lnSpc>
                <a:spcPct val="150000"/>
              </a:lnSpc>
            </a:pPr>
            <a:r>
              <a:rPr lang="zh-CN" altLang="en-US" sz="1600" b="1" dirty="0">
                <a:solidFill>
                  <a:srgbClr val="22659C"/>
                </a:solidFill>
                <a:latin typeface="黑体" panose="02010609060101010101" pitchFamily="49" charset="-122"/>
                <a:ea typeface="黑体" panose="02010609060101010101" pitchFamily="49" charset="-122"/>
              </a:rPr>
              <a:t>非定常流动中：</a:t>
            </a:r>
            <a:endParaRPr lang="en-US" altLang="zh-CN" sz="1600" b="1" dirty="0">
              <a:solidFill>
                <a:srgbClr val="22659C"/>
              </a:solidFill>
              <a:latin typeface="黑体" panose="02010609060101010101" pitchFamily="49" charset="-122"/>
              <a:ea typeface="黑体" panose="02010609060101010101" pitchFamily="49" charset="-122"/>
            </a:endParaRPr>
          </a:p>
          <a:p>
            <a:pPr>
              <a:lnSpc>
                <a:spcPct val="150000"/>
              </a:lnSpc>
            </a:pPr>
            <a:r>
              <a:rPr lang="zh-CN" altLang="en-US" sz="1600" b="1" dirty="0">
                <a:solidFill>
                  <a:srgbClr val="22659C"/>
                </a:solidFill>
                <a:latin typeface="黑体" panose="02010609060101010101" pitchFamily="49" charset="-122"/>
                <a:ea typeface="黑体" panose="02010609060101010101" pitchFamily="49" charset="-122"/>
              </a:rPr>
              <a:t>下一时刻的流动特征基于当前时刻及更早的历史流场演化发展而来</a:t>
            </a:r>
          </a:p>
        </p:txBody>
      </p:sp>
      <p:pic>
        <p:nvPicPr>
          <p:cNvPr id="4" name="图片 3">
            <a:extLst>
              <a:ext uri="{FF2B5EF4-FFF2-40B4-BE49-F238E27FC236}">
                <a16:creationId xmlns:a16="http://schemas.microsoft.com/office/drawing/2014/main" id="{7A57BDDD-5293-41F6-9764-B19F1319FB6E}"/>
              </a:ext>
            </a:extLst>
          </p:cNvPr>
          <p:cNvPicPr>
            <a:picLocks noChangeAspect="1"/>
          </p:cNvPicPr>
          <p:nvPr/>
        </p:nvPicPr>
        <p:blipFill>
          <a:blip r:embed="rId4"/>
          <a:stretch>
            <a:fillRect/>
          </a:stretch>
        </p:blipFill>
        <p:spPr>
          <a:xfrm>
            <a:off x="1259707" y="1592490"/>
            <a:ext cx="6757714" cy="3060000"/>
          </a:xfrm>
          <a:prstGeom prst="rect">
            <a:avLst/>
          </a:prstGeom>
        </p:spPr>
      </p:pic>
      <p:sp>
        <p:nvSpPr>
          <p:cNvPr id="5" name="矩形 4">
            <a:extLst>
              <a:ext uri="{FF2B5EF4-FFF2-40B4-BE49-F238E27FC236}">
                <a16:creationId xmlns:a16="http://schemas.microsoft.com/office/drawing/2014/main" id="{CD652428-863B-4A55-8F99-BCD209EAF830}"/>
              </a:ext>
            </a:extLst>
          </p:cNvPr>
          <p:cNvSpPr/>
          <p:nvPr/>
        </p:nvSpPr>
        <p:spPr>
          <a:xfrm>
            <a:off x="1707929" y="4622493"/>
            <a:ext cx="6254750" cy="276999"/>
          </a:xfrm>
          <a:prstGeom prst="rect">
            <a:avLst/>
          </a:prstGeom>
        </p:spPr>
        <p:txBody>
          <a:bodyPr wrap="square">
            <a:spAutoFit/>
          </a:bodyPr>
          <a:lstStyle/>
          <a:p>
            <a:r>
              <a:rPr lang="en-US" altLang="zh-CN" sz="1200" b="1" dirty="0">
                <a:latin typeface="Times New Roman" panose="02020603050405020304" pitchFamily="18" charset="0"/>
                <a:cs typeface="Times New Roman" panose="02020603050405020304" pitchFamily="18" charset="0"/>
              </a:rPr>
              <a:t>Hybrid deep neural network framework and the prediction progress of transient flow field</a:t>
            </a:r>
            <a:r>
              <a:rPr lang="en-US" altLang="zh-CN" sz="1200" b="1" baseline="30000" dirty="0">
                <a:latin typeface="Times New Roman" panose="02020603050405020304" pitchFamily="18" charset="0"/>
                <a:cs typeface="Times New Roman" panose="02020603050405020304" pitchFamily="18" charset="0"/>
              </a:rPr>
              <a:t>[7]</a:t>
            </a:r>
            <a:endParaRPr lang="zh-CN" altLang="en-US" sz="1200" b="1" baseline="30000" dirty="0">
              <a:latin typeface="Times New Roman" panose="02020603050405020304" pitchFamily="18" charset="0"/>
              <a:cs typeface="Times New Roman" panose="02020603050405020304" pitchFamily="18" charset="0"/>
            </a:endParaRPr>
          </a:p>
        </p:txBody>
      </p:sp>
      <p:grpSp>
        <p:nvGrpSpPr>
          <p:cNvPr id="31" name="组合 30">
            <a:extLst>
              <a:ext uri="{FF2B5EF4-FFF2-40B4-BE49-F238E27FC236}">
                <a16:creationId xmlns:a16="http://schemas.microsoft.com/office/drawing/2014/main" id="{2AF7FBC8-2BED-4C40-B843-9DD3C4CC4660}"/>
              </a:ext>
            </a:extLst>
          </p:cNvPr>
          <p:cNvGrpSpPr/>
          <p:nvPr/>
        </p:nvGrpSpPr>
        <p:grpSpPr>
          <a:xfrm>
            <a:off x="-54032" y="6310963"/>
            <a:ext cx="9198032" cy="547037"/>
            <a:chOff x="143387" y="6299068"/>
            <a:chExt cx="11114037" cy="814329"/>
          </a:xfrm>
        </p:grpSpPr>
        <p:sp>
          <p:nvSpPr>
            <p:cNvPr id="43" name="文本框 42">
              <a:extLst>
                <a:ext uri="{FF2B5EF4-FFF2-40B4-BE49-F238E27FC236}">
                  <a16:creationId xmlns:a16="http://schemas.microsoft.com/office/drawing/2014/main" id="{6233AEA8-0D17-41A2-9581-F0B30CCF53CF}"/>
                </a:ext>
              </a:extLst>
            </p:cNvPr>
            <p:cNvSpPr txBox="1"/>
            <p:nvPr/>
          </p:nvSpPr>
          <p:spPr>
            <a:xfrm>
              <a:off x="143387" y="6326505"/>
              <a:ext cx="11114037" cy="786892"/>
            </a:xfrm>
            <a:prstGeom prst="rect">
              <a:avLst/>
            </a:prstGeom>
            <a:noFill/>
          </p:spPr>
          <p:txBody>
            <a:bodyPr wrap="square" rtlCol="0">
              <a:spAutoFit/>
            </a:bodyPr>
            <a:lstStyle/>
            <a:p>
              <a:pPr>
                <a:lnSpc>
                  <a:spcPct val="90000"/>
                </a:lnSpc>
              </a:pPr>
              <a:r>
                <a:rPr lang="en-US" altLang="zh-CN" sz="1050" dirty="0">
                  <a:latin typeface="Times New Roman" panose="02020603050405020304" pitchFamily="18" charset="0"/>
                  <a:cs typeface="Times New Roman" panose="02020603050405020304" pitchFamily="18" charset="0"/>
                </a:rPr>
                <a:t>[8] Han, R., et al., A novel spatial-temporal prediction method for unsteady wake flows based on hybrid deep neural network. Physics of Fluids, 2019. 31(12): p. 127101.</a:t>
              </a:r>
            </a:p>
            <a:p>
              <a:pPr>
                <a:lnSpc>
                  <a:spcPct val="90000"/>
                </a:lnSpc>
              </a:pPr>
              <a:r>
                <a:rPr lang="en-US" altLang="zh-CN" sz="1050" dirty="0">
                  <a:latin typeface="Times New Roman" panose="02020603050405020304" pitchFamily="18" charset="0"/>
                  <a:cs typeface="Times New Roman" panose="02020603050405020304" pitchFamily="18" charset="0"/>
                </a:rPr>
                <a:t>[9] Liu, Z., Han, R., Zhang, M., Zhang, Y., Zhou, H., Wang, G., &amp; Chen, G. An enhanced hybrid deep neural network reduced-order model for transonic buffet flow </a:t>
              </a:r>
            </a:p>
            <a:p>
              <a:pPr>
                <a:lnSpc>
                  <a:spcPct val="90000"/>
                </a:lnSpc>
              </a:pPr>
              <a:r>
                <a:rPr lang="en-US" altLang="zh-CN" sz="1050" dirty="0">
                  <a:latin typeface="Times New Roman" panose="02020603050405020304" pitchFamily="18" charset="0"/>
                  <a:cs typeface="Times New Roman" panose="02020603050405020304" pitchFamily="18" charset="0"/>
                </a:rPr>
                <a:t>      prediction. Aerospace Science and Technology, 2022.107636.</a:t>
              </a:r>
            </a:p>
          </p:txBody>
        </p:sp>
        <p:cxnSp>
          <p:nvCxnSpPr>
            <p:cNvPr id="44" name="直接连接符 43">
              <a:extLst>
                <a:ext uri="{FF2B5EF4-FFF2-40B4-BE49-F238E27FC236}">
                  <a16:creationId xmlns:a16="http://schemas.microsoft.com/office/drawing/2014/main" id="{0813B622-8D70-4776-8966-D466FBA97DD6}"/>
                </a:ext>
              </a:extLst>
            </p:cNvPr>
            <p:cNvCxnSpPr/>
            <p:nvPr/>
          </p:nvCxnSpPr>
          <p:spPr bwMode="auto">
            <a:xfrm>
              <a:off x="208674" y="6299068"/>
              <a:ext cx="4909635" cy="0"/>
            </a:xfrm>
            <a:prstGeom prst="line">
              <a:avLst/>
            </a:prstGeom>
            <a:solidFill>
              <a:schemeClr val="accent1"/>
            </a:solidFill>
            <a:ln w="12700" cap="flat" cmpd="sng" algn="ctr">
              <a:solidFill>
                <a:schemeClr val="tx1"/>
              </a:solidFill>
              <a:prstDash val="solid"/>
              <a:round/>
              <a:headEnd type="none" w="med" len="med"/>
              <a:tailEnd type="none" w="med" len="med"/>
            </a:ln>
          </p:spPr>
        </p:cxnSp>
      </p:grpSp>
      <p:grpSp>
        <p:nvGrpSpPr>
          <p:cNvPr id="48" name="组合 47">
            <a:extLst>
              <a:ext uri="{FF2B5EF4-FFF2-40B4-BE49-F238E27FC236}">
                <a16:creationId xmlns:a16="http://schemas.microsoft.com/office/drawing/2014/main" id="{E58EC5A3-5198-41D3-AA0C-0EE6A5E19B34}"/>
              </a:ext>
            </a:extLst>
          </p:cNvPr>
          <p:cNvGrpSpPr/>
          <p:nvPr/>
        </p:nvGrpSpPr>
        <p:grpSpPr>
          <a:xfrm>
            <a:off x="1199203" y="5056099"/>
            <a:ext cx="6691562" cy="1080000"/>
            <a:chOff x="-1048621" y="4543740"/>
            <a:chExt cx="6691562" cy="1080000"/>
          </a:xfrm>
        </p:grpSpPr>
        <p:pic>
          <p:nvPicPr>
            <p:cNvPr id="49" name="图片 48">
              <a:extLst>
                <a:ext uri="{FF2B5EF4-FFF2-40B4-BE49-F238E27FC236}">
                  <a16:creationId xmlns:a16="http://schemas.microsoft.com/office/drawing/2014/main" id="{515D2CBA-DFC7-4EB0-B892-3F21B0A5CB00}"/>
                </a:ext>
              </a:extLst>
            </p:cNvPr>
            <p:cNvPicPr>
              <a:picLocks noChangeAspect="1"/>
            </p:cNvPicPr>
            <p:nvPr/>
          </p:nvPicPr>
          <p:blipFill>
            <a:blip r:embed="rId5"/>
            <a:stretch>
              <a:fillRect/>
            </a:stretch>
          </p:blipFill>
          <p:spPr>
            <a:xfrm>
              <a:off x="-1048621" y="4622280"/>
              <a:ext cx="1017452" cy="900000"/>
            </a:xfrm>
            <a:prstGeom prst="rect">
              <a:avLst/>
            </a:prstGeom>
          </p:spPr>
        </p:pic>
        <p:pic>
          <p:nvPicPr>
            <p:cNvPr id="50" name="图片 49">
              <a:extLst>
                <a:ext uri="{FF2B5EF4-FFF2-40B4-BE49-F238E27FC236}">
                  <a16:creationId xmlns:a16="http://schemas.microsoft.com/office/drawing/2014/main" id="{85C37998-C686-4790-9202-0E82733728C0}"/>
                </a:ext>
              </a:extLst>
            </p:cNvPr>
            <p:cNvPicPr>
              <a:picLocks noChangeAspect="1"/>
            </p:cNvPicPr>
            <p:nvPr/>
          </p:nvPicPr>
          <p:blipFill>
            <a:blip r:embed="rId6"/>
            <a:stretch>
              <a:fillRect/>
            </a:stretch>
          </p:blipFill>
          <p:spPr>
            <a:xfrm>
              <a:off x="4840868" y="4580109"/>
              <a:ext cx="802073" cy="900000"/>
            </a:xfrm>
            <a:prstGeom prst="rect">
              <a:avLst/>
            </a:prstGeom>
          </p:spPr>
        </p:pic>
        <p:pic>
          <p:nvPicPr>
            <p:cNvPr id="51" name="图片 50">
              <a:extLst>
                <a:ext uri="{FF2B5EF4-FFF2-40B4-BE49-F238E27FC236}">
                  <a16:creationId xmlns:a16="http://schemas.microsoft.com/office/drawing/2014/main" id="{6EE63834-6F38-4CDB-B964-F6C0A4D8EE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3529" y="4543740"/>
              <a:ext cx="2874422" cy="1080000"/>
            </a:xfrm>
            <a:prstGeom prst="rect">
              <a:avLst/>
            </a:prstGeom>
          </p:spPr>
        </p:pic>
      </p:grpSp>
    </p:spTree>
    <p:extLst>
      <p:ext uri="{BB962C8B-B14F-4D97-AF65-F5344CB8AC3E}">
        <p14:creationId xmlns:p14="http://schemas.microsoft.com/office/powerpoint/2010/main" val="1286867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a:cxnSpLocks/>
          </p:cNvCxnSpPr>
          <p:nvPr/>
        </p:nvCxnSpPr>
        <p:spPr>
          <a:xfrm>
            <a:off x="0" y="681799"/>
            <a:ext cx="5796677" cy="27777"/>
          </a:xfrm>
          <a:prstGeom prst="line">
            <a:avLst/>
          </a:prstGeom>
          <a:ln w="44450" cmpd="sng">
            <a:solidFill>
              <a:srgbClr val="005699"/>
            </a:solidFill>
            <a:prstDash val="solid"/>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20" name="图片 19">
            <a:extLst>
              <a:ext uri="{FF2B5EF4-FFF2-40B4-BE49-F238E27FC236}">
                <a16:creationId xmlns:a16="http://schemas.microsoft.com/office/drawing/2014/main" id="{6F74E694-EEF2-4139-924C-6F9DE2194B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677" y="-1783"/>
            <a:ext cx="3347323" cy="896421"/>
          </a:xfrm>
          <a:prstGeom prst="rect">
            <a:avLst/>
          </a:prstGeom>
        </p:spPr>
      </p:pic>
      <p:sp>
        <p:nvSpPr>
          <p:cNvPr id="26" name="矩形 25">
            <a:extLst>
              <a:ext uri="{FF2B5EF4-FFF2-40B4-BE49-F238E27FC236}">
                <a16:creationId xmlns:a16="http://schemas.microsoft.com/office/drawing/2014/main" id="{4A7D363C-41E0-410E-81C0-648F864C3906}"/>
              </a:ext>
            </a:extLst>
          </p:cNvPr>
          <p:cNvSpPr/>
          <p:nvPr/>
        </p:nvSpPr>
        <p:spPr>
          <a:xfrm>
            <a:off x="180000" y="0"/>
            <a:ext cx="3070071" cy="637675"/>
          </a:xfrm>
          <a:prstGeom prst="rect">
            <a:avLst/>
          </a:prstGeom>
        </p:spPr>
        <p:txBody>
          <a:bodyPr wrap="none">
            <a:spAutoFit/>
          </a:bodyPr>
          <a:lstStyle/>
          <a:p>
            <a:pPr>
              <a:lnSpc>
                <a:spcPct val="150000"/>
              </a:lnSpc>
            </a:pP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混合损失函数构造</a:t>
            </a:r>
            <a:endParaRPr lang="en-US" altLang="zh-CN" sz="2800" b="1" baseline="300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7" name="矩形 26">
            <a:extLst>
              <a:ext uri="{FF2B5EF4-FFF2-40B4-BE49-F238E27FC236}">
                <a16:creationId xmlns:a16="http://schemas.microsoft.com/office/drawing/2014/main" id="{5B239ADA-CD69-411C-8480-57531D8292C0}"/>
              </a:ext>
            </a:extLst>
          </p:cNvPr>
          <p:cNvSpPr/>
          <p:nvPr/>
        </p:nvSpPr>
        <p:spPr>
          <a:xfrm>
            <a:off x="271084" y="885010"/>
            <a:ext cx="6891716" cy="403957"/>
          </a:xfrm>
          <a:prstGeom prst="rect">
            <a:avLst/>
          </a:prstGeom>
        </p:spPr>
        <p:txBody>
          <a:bodyPr wrap="square">
            <a:spAutoFit/>
          </a:bodyPr>
          <a:lstStyle/>
          <a:p>
            <a:pPr>
              <a:lnSpc>
                <a:spcPct val="150000"/>
              </a:lnSpc>
            </a:pPr>
            <a:r>
              <a:rPr lang="zh-CN" altLang="en-US" sz="1600" b="1" dirty="0">
                <a:latin typeface="黑体" panose="02010609060101010101" pitchFamily="49" charset="-122"/>
                <a:ea typeface="黑体" panose="02010609060101010101" pitchFamily="49" charset="-122"/>
              </a:rPr>
              <a:t>流场预测为典型的回归问题，期望预测输出流场与真实流场误差尽可能小</a:t>
            </a:r>
            <a:endParaRPr lang="en-US" altLang="zh-CN" sz="1600" b="1" dirty="0">
              <a:latin typeface="黑体" panose="02010609060101010101" pitchFamily="49" charset="-122"/>
              <a:ea typeface="黑体" panose="02010609060101010101" pitchFamily="49" charset="-122"/>
            </a:endParaRPr>
          </a:p>
        </p:txBody>
      </p:sp>
      <p:grpSp>
        <p:nvGrpSpPr>
          <p:cNvPr id="31" name="组合 30">
            <a:extLst>
              <a:ext uri="{FF2B5EF4-FFF2-40B4-BE49-F238E27FC236}">
                <a16:creationId xmlns:a16="http://schemas.microsoft.com/office/drawing/2014/main" id="{2AF7FBC8-2BED-4C40-B843-9DD3C4CC4660}"/>
              </a:ext>
            </a:extLst>
          </p:cNvPr>
          <p:cNvGrpSpPr/>
          <p:nvPr/>
        </p:nvGrpSpPr>
        <p:grpSpPr>
          <a:xfrm>
            <a:off x="-54032" y="6310963"/>
            <a:ext cx="9198032" cy="547037"/>
            <a:chOff x="143387" y="6299068"/>
            <a:chExt cx="11114037" cy="814329"/>
          </a:xfrm>
        </p:grpSpPr>
        <p:sp>
          <p:nvSpPr>
            <p:cNvPr id="43" name="文本框 42">
              <a:extLst>
                <a:ext uri="{FF2B5EF4-FFF2-40B4-BE49-F238E27FC236}">
                  <a16:creationId xmlns:a16="http://schemas.microsoft.com/office/drawing/2014/main" id="{6233AEA8-0D17-41A2-9581-F0B30CCF53CF}"/>
                </a:ext>
              </a:extLst>
            </p:cNvPr>
            <p:cNvSpPr txBox="1"/>
            <p:nvPr/>
          </p:nvSpPr>
          <p:spPr>
            <a:xfrm>
              <a:off x="143387" y="6326505"/>
              <a:ext cx="11114037" cy="786892"/>
            </a:xfrm>
            <a:prstGeom prst="rect">
              <a:avLst/>
            </a:prstGeom>
            <a:noFill/>
          </p:spPr>
          <p:txBody>
            <a:bodyPr wrap="square" rtlCol="0">
              <a:spAutoFit/>
            </a:bodyPr>
            <a:lstStyle/>
            <a:p>
              <a:pPr>
                <a:lnSpc>
                  <a:spcPct val="90000"/>
                </a:lnSpc>
              </a:pPr>
              <a:r>
                <a:rPr lang="en-US" altLang="zh-CN" sz="1050" dirty="0">
                  <a:latin typeface="Times New Roman" panose="02020603050405020304" pitchFamily="18" charset="0"/>
                  <a:cs typeface="Times New Roman" panose="02020603050405020304" pitchFamily="18" charset="0"/>
                </a:rPr>
                <a:t>[8] Han, R., et al., A novel spatial-temporal prediction method for unsteady wake flows based on hybrid deep neural network. Physics of Fluids, 2019. 31(12): p. 127101.</a:t>
              </a:r>
            </a:p>
            <a:p>
              <a:pPr>
                <a:lnSpc>
                  <a:spcPct val="90000"/>
                </a:lnSpc>
              </a:pPr>
              <a:r>
                <a:rPr lang="en-US" altLang="zh-CN" sz="1050" dirty="0">
                  <a:latin typeface="Times New Roman" panose="02020603050405020304" pitchFamily="18" charset="0"/>
                  <a:cs typeface="Times New Roman" panose="02020603050405020304" pitchFamily="18" charset="0"/>
                </a:rPr>
                <a:t>[9] Liu, Z., Han, R., Zhang, M., Zhang, Y., Zhou, H., Wang, G., &amp; Chen, G. An enhanced hybrid deep neural network reduced-order model for transonic buffet flow </a:t>
              </a:r>
            </a:p>
            <a:p>
              <a:pPr>
                <a:lnSpc>
                  <a:spcPct val="90000"/>
                </a:lnSpc>
              </a:pPr>
              <a:r>
                <a:rPr lang="en-US" altLang="zh-CN" sz="1050" dirty="0">
                  <a:latin typeface="Times New Roman" panose="02020603050405020304" pitchFamily="18" charset="0"/>
                  <a:cs typeface="Times New Roman" panose="02020603050405020304" pitchFamily="18" charset="0"/>
                </a:rPr>
                <a:t>      prediction. Aerospace Science and Technology, 2022.107636.</a:t>
              </a:r>
            </a:p>
          </p:txBody>
        </p:sp>
        <p:cxnSp>
          <p:nvCxnSpPr>
            <p:cNvPr id="44" name="直接连接符 43">
              <a:extLst>
                <a:ext uri="{FF2B5EF4-FFF2-40B4-BE49-F238E27FC236}">
                  <a16:creationId xmlns:a16="http://schemas.microsoft.com/office/drawing/2014/main" id="{0813B622-8D70-4776-8966-D466FBA97DD6}"/>
                </a:ext>
              </a:extLst>
            </p:cNvPr>
            <p:cNvCxnSpPr/>
            <p:nvPr/>
          </p:nvCxnSpPr>
          <p:spPr bwMode="auto">
            <a:xfrm>
              <a:off x="208674" y="6299068"/>
              <a:ext cx="4909635" cy="0"/>
            </a:xfrm>
            <a:prstGeom prst="line">
              <a:avLst/>
            </a:prstGeom>
            <a:solidFill>
              <a:schemeClr val="accent1"/>
            </a:solidFill>
            <a:ln w="12700" cap="flat" cmpd="sng" algn="ctr">
              <a:solidFill>
                <a:schemeClr val="tx1"/>
              </a:solidFill>
              <a:prstDash val="solid"/>
              <a:round/>
              <a:headEnd type="none" w="med" len="med"/>
              <a:tailEnd type="none" w="med" len="med"/>
            </a:ln>
          </p:spPr>
        </p:cxnSp>
      </p:grpSp>
      <p:sp>
        <p:nvSpPr>
          <p:cNvPr id="2" name="矩形 1">
            <a:extLst>
              <a:ext uri="{FF2B5EF4-FFF2-40B4-BE49-F238E27FC236}">
                <a16:creationId xmlns:a16="http://schemas.microsoft.com/office/drawing/2014/main" id="{B7469B57-B876-44B6-809B-A326E1AA5793}"/>
              </a:ext>
            </a:extLst>
          </p:cNvPr>
          <p:cNvSpPr/>
          <p:nvPr/>
        </p:nvSpPr>
        <p:spPr>
          <a:xfrm>
            <a:off x="271084" y="1405986"/>
            <a:ext cx="1620957" cy="403957"/>
          </a:xfrm>
          <a:prstGeom prst="rect">
            <a:avLst/>
          </a:prstGeom>
        </p:spPr>
        <p:txBody>
          <a:bodyPr wrap="none">
            <a:spAutoFit/>
          </a:bodyPr>
          <a:lstStyle/>
          <a:p>
            <a:pPr>
              <a:lnSpc>
                <a:spcPct val="150000"/>
              </a:lnSpc>
            </a:pPr>
            <a:r>
              <a:rPr lang="zh-CN" altLang="en-US" sz="1600" b="1" dirty="0">
                <a:solidFill>
                  <a:srgbClr val="22659C"/>
                </a:solidFill>
                <a:latin typeface="黑体" panose="02010609060101010101" pitchFamily="49" charset="-122"/>
                <a:ea typeface="黑体" panose="02010609060101010101" pitchFamily="49" charset="-122"/>
              </a:rPr>
              <a:t>均方根损失函数</a:t>
            </a:r>
          </a:p>
        </p:txBody>
      </p:sp>
      <mc:AlternateContent xmlns:mc="http://schemas.openxmlformats.org/markup-compatibility/2006" xmlns:a14="http://schemas.microsoft.com/office/drawing/2010/main">
        <mc:Choice Requires="a14">
          <p:sp>
            <p:nvSpPr>
              <p:cNvPr id="16" name="矩形 15">
                <a:extLst>
                  <a:ext uri="{FF2B5EF4-FFF2-40B4-BE49-F238E27FC236}">
                    <a16:creationId xmlns:a16="http://schemas.microsoft.com/office/drawing/2014/main" id="{3E14C43A-7926-42EB-81BB-2278C74FDF61}"/>
                  </a:ext>
                </a:extLst>
              </p:cNvPr>
              <p:cNvSpPr/>
              <p:nvPr/>
            </p:nvSpPr>
            <p:spPr>
              <a:xfrm>
                <a:off x="280327" y="1886409"/>
                <a:ext cx="2649380" cy="6379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zh-CN" altLang="en-US" sz="1200" b="1" i="1">
                          <a:latin typeface="Times New Roman" panose="02020603050405020304" pitchFamily="18" charset="0"/>
                          <a:cs typeface="Times New Roman" panose="02020603050405020304" pitchFamily="18" charset="0"/>
                        </a:rPr>
                        <m:t>RMS</m:t>
                      </m:r>
                      <m:sSup>
                        <m:sSupPr>
                          <m:ctrlPr>
                            <a:rPr lang="zh-CN" altLang="en-US" sz="1200" b="1" i="1">
                              <a:latin typeface="Cambria Math" panose="02040503050406030204" pitchFamily="18" charset="0"/>
                            </a:rPr>
                          </m:ctrlPr>
                        </m:sSupPr>
                        <m:e>
                          <m:r>
                            <m:rPr>
                              <m:nor/>
                            </m:rPr>
                            <a:rPr lang="zh-CN" altLang="en-US" sz="1200" b="1" i="1">
                              <a:latin typeface="Times New Roman" panose="02020603050405020304" pitchFamily="18" charset="0"/>
                              <a:cs typeface="Times New Roman" panose="02020603050405020304" pitchFamily="18" charset="0"/>
                            </a:rPr>
                            <m:t>E</m:t>
                          </m:r>
                        </m:e>
                        <m:sup>
                          <m:r>
                            <a:rPr lang="zh-CN" altLang="en-US" sz="1200" b="1" i="1">
                              <a:latin typeface="Cambria Math" panose="02040503050406030204" pitchFamily="18" charset="0"/>
                            </a:rPr>
                            <m:t>𝒕</m:t>
                          </m:r>
                        </m:sup>
                      </m:sSup>
                      <m:r>
                        <a:rPr lang="zh-CN" altLang="en-US" sz="1200" b="1" i="1">
                          <a:latin typeface="Cambria Math" panose="02040503050406030204" pitchFamily="18" charset="0"/>
                        </a:rPr>
                        <m:t>=</m:t>
                      </m:r>
                      <m:rad>
                        <m:radPr>
                          <m:degHide m:val="on"/>
                          <m:ctrlPr>
                            <a:rPr lang="zh-CN" altLang="en-US" sz="1200" b="1" i="1">
                              <a:latin typeface="Cambria Math" panose="02040503050406030204" pitchFamily="18" charset="0"/>
                            </a:rPr>
                          </m:ctrlPr>
                        </m:radPr>
                        <m:deg/>
                        <m:e>
                          <m:f>
                            <m:fPr>
                              <m:ctrlPr>
                                <a:rPr lang="zh-CN" altLang="en-US" sz="1200" b="1" i="1">
                                  <a:latin typeface="Cambria Math" panose="02040503050406030204" pitchFamily="18" charset="0"/>
                                </a:rPr>
                              </m:ctrlPr>
                            </m:fPr>
                            <m:num>
                              <m:nary>
                                <m:naryPr>
                                  <m:chr m:val="∑"/>
                                  <m:limLoc m:val="subSup"/>
                                  <m:ctrlPr>
                                    <a:rPr lang="zh-CN" altLang="en-US" sz="1200" b="1" i="1">
                                      <a:latin typeface="Cambria Math" panose="02040503050406030204" pitchFamily="18" charset="0"/>
                                    </a:rPr>
                                  </m:ctrlPr>
                                </m:naryPr>
                                <m:sub>
                                  <m:r>
                                    <a:rPr lang="zh-CN" altLang="en-US" sz="1200" b="1" i="1">
                                      <a:latin typeface="Cambria Math" panose="02040503050406030204" pitchFamily="18" charset="0"/>
                                    </a:rPr>
                                    <m:t>𝒊</m:t>
                                  </m:r>
                                  <m:r>
                                    <a:rPr lang="zh-CN" altLang="en-US" sz="1200" b="1" i="1">
                                      <a:latin typeface="Cambria Math" panose="02040503050406030204" pitchFamily="18" charset="0"/>
                                    </a:rPr>
                                    <m:t>=</m:t>
                                  </m:r>
                                  <m:r>
                                    <a:rPr lang="zh-CN" altLang="en-US" sz="1200" b="1" i="1">
                                      <a:latin typeface="Cambria Math" panose="02040503050406030204" pitchFamily="18" charset="0"/>
                                    </a:rPr>
                                    <m:t>𝟏</m:t>
                                  </m:r>
                                </m:sub>
                                <m:sup>
                                  <m:r>
                                    <a:rPr lang="zh-CN" altLang="en-US" sz="1200" b="1" i="1">
                                      <a:latin typeface="Cambria Math" panose="02040503050406030204" pitchFamily="18" charset="0"/>
                                    </a:rPr>
                                    <m:t>𝑵</m:t>
                                  </m:r>
                                </m:sup>
                                <m:e>
                                  <m:sSup>
                                    <m:sSupPr>
                                      <m:ctrlPr>
                                        <a:rPr lang="zh-CN" altLang="en-US" sz="1200" b="1" i="1">
                                          <a:latin typeface="Cambria Math" panose="02040503050406030204" pitchFamily="18" charset="0"/>
                                        </a:rPr>
                                      </m:ctrlPr>
                                    </m:sSupPr>
                                    <m:e>
                                      <m:d>
                                        <m:dPr>
                                          <m:ctrlPr>
                                            <a:rPr lang="zh-CN" altLang="en-US" sz="1200" b="1" i="1">
                                              <a:latin typeface="Cambria Math" panose="02040503050406030204" pitchFamily="18" charset="0"/>
                                            </a:rPr>
                                          </m:ctrlPr>
                                        </m:dPr>
                                        <m:e>
                                          <m:sSubSup>
                                            <m:sSubSupPr>
                                              <m:ctrlPr>
                                                <a:rPr lang="zh-CN" altLang="en-US" sz="1200" b="1" i="1">
                                                  <a:latin typeface="Cambria Math" panose="02040503050406030204" pitchFamily="18" charset="0"/>
                                                </a:rPr>
                                              </m:ctrlPr>
                                            </m:sSubSupPr>
                                            <m:e>
                                              <m:r>
                                                <a:rPr lang="zh-CN" altLang="en-US" sz="1200" b="1" i="1">
                                                  <a:latin typeface="Cambria Math" panose="02040503050406030204" pitchFamily="18" charset="0"/>
                                                </a:rPr>
                                                <m:t>𝜳</m:t>
                                              </m:r>
                                            </m:e>
                                            <m:sub>
                                              <m:r>
                                                <a:rPr lang="zh-CN" altLang="en-US" sz="1200" b="1" i="1">
                                                  <a:latin typeface="Cambria Math" panose="02040503050406030204" pitchFamily="18" charset="0"/>
                                                </a:rPr>
                                                <m:t>𝒑𝒓𝒆𝒅</m:t>
                                              </m:r>
                                              <m:r>
                                                <a:rPr lang="zh-CN" altLang="en-US" sz="1200" b="1" i="1">
                                                  <a:latin typeface="Cambria Math" panose="02040503050406030204" pitchFamily="18" charset="0"/>
                                                </a:rPr>
                                                <m:t>,</m:t>
                                              </m:r>
                                              <m:r>
                                                <a:rPr lang="zh-CN" altLang="en-US" sz="1200" b="1" i="1">
                                                  <a:latin typeface="Cambria Math" panose="02040503050406030204" pitchFamily="18" charset="0"/>
                                                </a:rPr>
                                                <m:t>𝒊</m:t>
                                              </m:r>
                                            </m:sub>
                                            <m:sup>
                                              <m:r>
                                                <a:rPr lang="zh-CN" altLang="en-US" sz="1200" b="1" i="1">
                                                  <a:latin typeface="Cambria Math" panose="02040503050406030204" pitchFamily="18" charset="0"/>
                                                </a:rPr>
                                                <m:t>𝒕</m:t>
                                              </m:r>
                                            </m:sup>
                                          </m:sSubSup>
                                          <m:r>
                                            <a:rPr lang="zh-CN" altLang="en-US" sz="1200" b="1" i="1">
                                              <a:latin typeface="Cambria Math" panose="02040503050406030204" pitchFamily="18" charset="0"/>
                                            </a:rPr>
                                            <m:t>−</m:t>
                                          </m:r>
                                          <m:sSubSup>
                                            <m:sSubSupPr>
                                              <m:ctrlPr>
                                                <a:rPr lang="zh-CN" altLang="en-US" sz="1200" b="1" i="1">
                                                  <a:latin typeface="Cambria Math" panose="02040503050406030204" pitchFamily="18" charset="0"/>
                                                </a:rPr>
                                              </m:ctrlPr>
                                            </m:sSubSupPr>
                                            <m:e>
                                              <m:r>
                                                <a:rPr lang="zh-CN" altLang="en-US" sz="1200" b="1" i="1">
                                                  <a:latin typeface="Cambria Math" panose="02040503050406030204" pitchFamily="18" charset="0"/>
                                                </a:rPr>
                                                <m:t>𝜳</m:t>
                                              </m:r>
                                            </m:e>
                                            <m:sub>
                                              <m:r>
                                                <a:rPr lang="zh-CN" altLang="en-US" sz="1200" b="1" i="1">
                                                  <a:latin typeface="Cambria Math" panose="02040503050406030204" pitchFamily="18" charset="0"/>
                                                </a:rPr>
                                                <m:t>𝒓𝒆𝒂𝒍</m:t>
                                              </m:r>
                                              <m:r>
                                                <a:rPr lang="zh-CN" altLang="en-US" sz="1200" b="1" i="1">
                                                  <a:latin typeface="Cambria Math" panose="02040503050406030204" pitchFamily="18" charset="0"/>
                                                </a:rPr>
                                                <m:t>,</m:t>
                                              </m:r>
                                              <m:r>
                                                <a:rPr lang="zh-CN" altLang="en-US" sz="1200" b="1" i="1">
                                                  <a:latin typeface="Cambria Math" panose="02040503050406030204" pitchFamily="18" charset="0"/>
                                                </a:rPr>
                                                <m:t>𝒊</m:t>
                                              </m:r>
                                            </m:sub>
                                            <m:sup>
                                              <m:r>
                                                <a:rPr lang="zh-CN" altLang="en-US" sz="1200" b="1" i="1">
                                                  <a:latin typeface="Cambria Math" panose="02040503050406030204" pitchFamily="18" charset="0"/>
                                                </a:rPr>
                                                <m:t>𝒕</m:t>
                                              </m:r>
                                            </m:sup>
                                          </m:sSubSup>
                                        </m:e>
                                      </m:d>
                                    </m:e>
                                    <m:sup>
                                      <m:r>
                                        <a:rPr lang="zh-CN" altLang="en-US" sz="1200" b="1" i="1">
                                          <a:latin typeface="Cambria Math" panose="02040503050406030204" pitchFamily="18" charset="0"/>
                                        </a:rPr>
                                        <m:t>𝟐</m:t>
                                      </m:r>
                                    </m:sup>
                                  </m:sSup>
                                </m:e>
                              </m:nary>
                            </m:num>
                            <m:den>
                              <m:r>
                                <a:rPr lang="zh-CN" altLang="en-US" sz="1200" b="1" i="1">
                                  <a:latin typeface="Cambria Math" panose="02040503050406030204" pitchFamily="18" charset="0"/>
                                </a:rPr>
                                <m:t>𝑵</m:t>
                              </m:r>
                            </m:den>
                          </m:f>
                        </m:e>
                      </m:rad>
                    </m:oMath>
                  </m:oMathPara>
                </a14:m>
                <a:endParaRPr lang="zh-CN" altLang="en-US" sz="1200" b="1" i="1" dirty="0">
                  <a:latin typeface="Times New Roman" panose="02020603050405020304" pitchFamily="18" charset="0"/>
                  <a:cs typeface="Times New Roman" panose="02020603050405020304" pitchFamily="18" charset="0"/>
                </a:endParaRPr>
              </a:p>
            </p:txBody>
          </p:sp>
        </mc:Choice>
        <mc:Fallback xmlns="">
          <p:sp>
            <p:nvSpPr>
              <p:cNvPr id="16" name="矩形 15">
                <a:extLst>
                  <a:ext uri="{FF2B5EF4-FFF2-40B4-BE49-F238E27FC236}">
                    <a16:creationId xmlns:a16="http://schemas.microsoft.com/office/drawing/2014/main" id="{3E14C43A-7926-42EB-81BB-2278C74FDF61}"/>
                  </a:ext>
                </a:extLst>
              </p:cNvPr>
              <p:cNvSpPr>
                <a:spLocks noRot="1" noChangeAspect="1" noMove="1" noResize="1" noEditPoints="1" noAdjustHandles="1" noChangeArrowheads="1" noChangeShapeType="1" noTextEdit="1"/>
              </p:cNvSpPr>
              <p:nvPr/>
            </p:nvSpPr>
            <p:spPr>
              <a:xfrm>
                <a:off x="280327" y="1886409"/>
                <a:ext cx="2649380" cy="637995"/>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矩形 16">
                <a:extLst>
                  <a:ext uri="{FF2B5EF4-FFF2-40B4-BE49-F238E27FC236}">
                    <a16:creationId xmlns:a16="http://schemas.microsoft.com/office/drawing/2014/main" id="{081F4511-C398-4C8F-A5AA-CA783C4E8881}"/>
                  </a:ext>
                </a:extLst>
              </p:cNvPr>
              <p:cNvSpPr/>
              <p:nvPr/>
            </p:nvSpPr>
            <p:spPr>
              <a:xfrm>
                <a:off x="198018" y="2600870"/>
                <a:ext cx="3865220" cy="493277"/>
              </a:xfrm>
              <a:prstGeom prst="rect">
                <a:avLst/>
              </a:prstGeom>
            </p:spPr>
            <p:txBody>
              <a:bodyPr wrap="square">
                <a:spAutoFit/>
              </a:bodyPr>
              <a:lstStyle/>
              <a:p>
                <a:r>
                  <a:rPr lang="zh-CN" altLang="en-US" sz="1200" b="1" dirty="0">
                    <a:latin typeface="Times New Roman" panose="02020603050405020304" pitchFamily="18" charset="0"/>
                    <a:cs typeface="Times New Roman" panose="02020603050405020304" pitchFamily="18" charset="0"/>
                  </a:rPr>
                  <a:t> </a:t>
                </a:r>
                <a14:m>
                  <m:oMath xmlns:m="http://schemas.openxmlformats.org/officeDocument/2006/math">
                    <m:sSubSup>
                      <m:sSubSupPr>
                        <m:ctrlPr>
                          <a:rPr lang="zh-CN" altLang="en-US" sz="1200" b="1" i="1">
                            <a:latin typeface="Cambria Math" panose="02040503050406030204" pitchFamily="18" charset="0"/>
                          </a:rPr>
                        </m:ctrlPr>
                      </m:sSubSupPr>
                      <m:e>
                        <m:r>
                          <a:rPr lang="zh-CN" altLang="en-US" sz="1200" b="1" i="1">
                            <a:latin typeface="Cambria Math" panose="02040503050406030204" pitchFamily="18" charset="0"/>
                          </a:rPr>
                          <m:t>𝜳</m:t>
                        </m:r>
                      </m:e>
                      <m:sub>
                        <m:r>
                          <a:rPr lang="zh-CN" altLang="en-US" sz="1200" b="1" i="1">
                            <a:latin typeface="Cambria Math" panose="02040503050406030204" pitchFamily="18" charset="0"/>
                          </a:rPr>
                          <m:t>𝒑𝒓𝒆𝒅</m:t>
                        </m:r>
                        <m:r>
                          <a:rPr lang="zh-CN" altLang="en-US" sz="1200" b="1">
                            <a:latin typeface="Cambria Math" panose="02040503050406030204" pitchFamily="18" charset="0"/>
                          </a:rPr>
                          <m:t>,</m:t>
                        </m:r>
                        <m:r>
                          <a:rPr lang="zh-CN" altLang="en-US" sz="1200" b="1" i="1">
                            <a:latin typeface="Cambria Math" panose="02040503050406030204" pitchFamily="18" charset="0"/>
                          </a:rPr>
                          <m:t>𝒊</m:t>
                        </m:r>
                      </m:sub>
                      <m:sup>
                        <m:r>
                          <a:rPr lang="zh-CN" altLang="en-US" sz="1200" b="1" i="1">
                            <a:latin typeface="Cambria Math" panose="02040503050406030204" pitchFamily="18" charset="0"/>
                          </a:rPr>
                          <m:t>𝒕</m:t>
                        </m:r>
                      </m:sup>
                    </m:sSubSup>
                  </m:oMath>
                </a14:m>
                <a:r>
                  <a:rPr lang="zh-CN" altLang="en-US" sz="1200" b="1" dirty="0">
                    <a:latin typeface="Times New Roman" panose="02020603050405020304" pitchFamily="18" charset="0"/>
                    <a:ea typeface="楷体" panose="02010609060101010101" pitchFamily="49" charset="-122"/>
                    <a:cs typeface="Times New Roman" panose="02020603050405020304" pitchFamily="18" charset="0"/>
                  </a:rPr>
                  <a:t>， </a:t>
                </a:r>
                <a14:m>
                  <m:oMath xmlns:m="http://schemas.openxmlformats.org/officeDocument/2006/math">
                    <m:sSubSup>
                      <m:sSubSupPr>
                        <m:ctrlPr>
                          <a:rPr lang="zh-CN" altLang="en-US" sz="1200" b="1" i="1">
                            <a:latin typeface="Cambria Math" panose="02040503050406030204" pitchFamily="18" charset="0"/>
                          </a:rPr>
                        </m:ctrlPr>
                      </m:sSubSupPr>
                      <m:e>
                        <m:r>
                          <a:rPr lang="zh-CN" altLang="en-US" sz="1200" b="1" i="1">
                            <a:latin typeface="Cambria Math" panose="02040503050406030204" pitchFamily="18" charset="0"/>
                          </a:rPr>
                          <m:t>𝜳</m:t>
                        </m:r>
                      </m:e>
                      <m:sub>
                        <m:r>
                          <a:rPr lang="zh-CN" altLang="en-US" sz="1200" b="1" i="1">
                            <a:latin typeface="Cambria Math" panose="02040503050406030204" pitchFamily="18" charset="0"/>
                          </a:rPr>
                          <m:t>𝒓𝒆𝒂𝒍</m:t>
                        </m:r>
                        <m:r>
                          <a:rPr lang="zh-CN" altLang="en-US" sz="1200" b="1">
                            <a:latin typeface="Cambria Math" panose="02040503050406030204" pitchFamily="18" charset="0"/>
                          </a:rPr>
                          <m:t>,</m:t>
                        </m:r>
                        <m:r>
                          <a:rPr lang="zh-CN" altLang="en-US" sz="1200" b="1" i="1">
                            <a:latin typeface="Cambria Math" panose="02040503050406030204" pitchFamily="18" charset="0"/>
                          </a:rPr>
                          <m:t>𝒊</m:t>
                        </m:r>
                      </m:sub>
                      <m:sup>
                        <m:r>
                          <a:rPr lang="zh-CN" altLang="en-US" sz="1200" b="1" i="1">
                            <a:latin typeface="Cambria Math" panose="02040503050406030204" pitchFamily="18" charset="0"/>
                          </a:rPr>
                          <m:t>𝒕</m:t>
                        </m:r>
                      </m:sup>
                    </m:sSubSup>
                  </m:oMath>
                </a14:m>
                <a:r>
                  <a:rPr lang="zh-CN" altLang="en-US" sz="1200" b="1" dirty="0">
                    <a:latin typeface="Times New Roman" panose="02020603050405020304" pitchFamily="18" charset="0"/>
                    <a:ea typeface="楷体" panose="02010609060101010101" pitchFamily="49" charset="-122"/>
                    <a:cs typeface="Times New Roman" panose="02020603050405020304" pitchFamily="18" charset="0"/>
                  </a:rPr>
                  <a:t>分别表示</a:t>
                </a:r>
                <a:r>
                  <a:rPr lang="en-US" altLang="zh-CN" sz="1200" b="1" dirty="0">
                    <a:latin typeface="Times New Roman" panose="02020603050405020304" pitchFamily="18" charset="0"/>
                    <a:ea typeface="楷体" panose="02010609060101010101" pitchFamily="49" charset="-122"/>
                    <a:cs typeface="Times New Roman" panose="02020603050405020304" pitchFamily="18" charset="0"/>
                  </a:rPr>
                  <a:t>t</a:t>
                </a:r>
                <a:r>
                  <a:rPr lang="zh-CN" altLang="en-US" sz="1200" b="1" dirty="0">
                    <a:latin typeface="Times New Roman" panose="02020603050405020304" pitchFamily="18" charset="0"/>
                    <a:ea typeface="楷体" panose="02010609060101010101" pitchFamily="49" charset="-122"/>
                    <a:cs typeface="Times New Roman" panose="02020603050405020304" pitchFamily="18" charset="0"/>
                  </a:rPr>
                  <a:t>时刻下流场数据点</a:t>
                </a:r>
                <a:r>
                  <a:rPr lang="en-US" altLang="zh-CN" sz="1200" b="1" dirty="0" err="1">
                    <a:latin typeface="Times New Roman" panose="02020603050405020304" pitchFamily="18" charset="0"/>
                    <a:ea typeface="楷体" panose="02010609060101010101" pitchFamily="49" charset="-122"/>
                    <a:cs typeface="Times New Roman" panose="02020603050405020304" pitchFamily="18" charset="0"/>
                  </a:rPr>
                  <a:t>i</a:t>
                </a:r>
                <a:r>
                  <a:rPr lang="zh-CN" altLang="en-US" sz="1200" b="1" dirty="0">
                    <a:latin typeface="Times New Roman" panose="02020603050405020304" pitchFamily="18" charset="0"/>
                    <a:ea typeface="楷体" panose="02010609060101010101" pitchFamily="49" charset="-122"/>
                    <a:cs typeface="Times New Roman" panose="02020603050405020304" pitchFamily="18" charset="0"/>
                  </a:rPr>
                  <a:t>的预测值和真实值；</a:t>
                </a:r>
                <a:r>
                  <a:rPr lang="en-US" altLang="zh-CN" sz="1200" b="1" dirty="0">
                    <a:latin typeface="Times New Roman" panose="02020603050405020304" pitchFamily="18" charset="0"/>
                    <a:ea typeface="楷体" panose="02010609060101010101" pitchFamily="49" charset="-122"/>
                    <a:cs typeface="Times New Roman" panose="02020603050405020304" pitchFamily="18" charset="0"/>
                  </a:rPr>
                  <a:t>N</a:t>
                </a:r>
                <a:r>
                  <a:rPr lang="zh-CN" altLang="en-US" sz="1200" b="1" dirty="0">
                    <a:latin typeface="Times New Roman" panose="02020603050405020304" pitchFamily="18" charset="0"/>
                    <a:ea typeface="楷体" panose="02010609060101010101" pitchFamily="49" charset="-122"/>
                    <a:cs typeface="Times New Roman" panose="02020603050405020304" pitchFamily="18" charset="0"/>
                  </a:rPr>
                  <a:t>表示数据点总数，</a:t>
                </a:r>
                <a:r>
                  <a:rPr lang="en-US" altLang="zh-CN" sz="1200" b="1" dirty="0">
                    <a:latin typeface="Times New Roman" panose="02020603050405020304" pitchFamily="18" charset="0"/>
                    <a:ea typeface="楷体" panose="02010609060101010101" pitchFamily="49" charset="-122"/>
                    <a:cs typeface="Times New Roman" panose="02020603050405020304" pitchFamily="18" charset="0"/>
                  </a:rPr>
                  <a:t> </a:t>
                </a:r>
                <a14:m>
                  <m:oMath xmlns:m="http://schemas.openxmlformats.org/officeDocument/2006/math">
                    <m:r>
                      <a:rPr lang="en-US" altLang="zh-CN" sz="1200" b="1" i="1">
                        <a:latin typeface="Cambria Math" panose="02040503050406030204" pitchFamily="18" charset="0"/>
                      </a:rPr>
                      <m:t>𝑵</m:t>
                    </m:r>
                    <m:r>
                      <a:rPr lang="en-US" altLang="zh-CN" sz="1200" b="1" i="1">
                        <a:latin typeface="Cambria Math" panose="02040503050406030204" pitchFamily="18" charset="0"/>
                      </a:rPr>
                      <m:t>=</m:t>
                    </m:r>
                    <m:r>
                      <a:rPr lang="en-US" altLang="zh-CN" sz="1200" b="1" i="1">
                        <a:latin typeface="Cambria Math" panose="02040503050406030204" pitchFamily="18" charset="0"/>
                      </a:rPr>
                      <m:t>𝑵𝒙</m:t>
                    </m:r>
                    <m:r>
                      <a:rPr lang="en-US" altLang="zh-CN" sz="1200" b="1" i="1">
                        <a:latin typeface="Cambria Math" panose="02040503050406030204" pitchFamily="18" charset="0"/>
                      </a:rPr>
                      <m:t>×</m:t>
                    </m:r>
                    <m:r>
                      <a:rPr lang="en-US" altLang="zh-CN" sz="1200" b="1" i="1">
                        <a:latin typeface="Cambria Math" panose="02040503050406030204" pitchFamily="18" charset="0"/>
                      </a:rPr>
                      <m:t>𝑵𝒚</m:t>
                    </m:r>
                  </m:oMath>
                </a14:m>
                <a:endParaRPr lang="zh-CN" altLang="en-US" sz="1200" b="1" dirty="0">
                  <a:latin typeface="Times New Roman" panose="02020603050405020304" pitchFamily="18" charset="0"/>
                  <a:ea typeface="楷体" panose="02010609060101010101" pitchFamily="49" charset="-122"/>
                  <a:cs typeface="Times New Roman" panose="02020603050405020304" pitchFamily="18" charset="0"/>
                </a:endParaRPr>
              </a:p>
            </p:txBody>
          </p:sp>
        </mc:Choice>
        <mc:Fallback xmlns="">
          <p:sp>
            <p:nvSpPr>
              <p:cNvPr id="17" name="矩形 16">
                <a:extLst>
                  <a:ext uri="{FF2B5EF4-FFF2-40B4-BE49-F238E27FC236}">
                    <a16:creationId xmlns:a16="http://schemas.microsoft.com/office/drawing/2014/main" id="{081F4511-C398-4C8F-A5AA-CA783C4E8881}"/>
                  </a:ext>
                </a:extLst>
              </p:cNvPr>
              <p:cNvSpPr>
                <a:spLocks noRot="1" noChangeAspect="1" noMove="1" noResize="1" noEditPoints="1" noAdjustHandles="1" noChangeArrowheads="1" noChangeShapeType="1" noTextEdit="1"/>
              </p:cNvSpPr>
              <p:nvPr/>
            </p:nvSpPr>
            <p:spPr>
              <a:xfrm>
                <a:off x="198018" y="2600870"/>
                <a:ext cx="3865220" cy="493277"/>
              </a:xfrm>
              <a:prstGeom prst="rect">
                <a:avLst/>
              </a:prstGeom>
              <a:blipFill>
                <a:blip r:embed="rId5"/>
                <a:stretch>
                  <a:fillRect t="-1235" b="-9877"/>
                </a:stretch>
              </a:blipFill>
            </p:spPr>
            <p:txBody>
              <a:bodyPr/>
              <a:lstStyle/>
              <a:p>
                <a:r>
                  <a:rPr lang="zh-CN" altLang="en-US">
                    <a:noFill/>
                  </a:rPr>
                  <a:t> </a:t>
                </a:r>
              </a:p>
            </p:txBody>
          </p:sp>
        </mc:Fallback>
      </mc:AlternateContent>
      <p:grpSp>
        <p:nvGrpSpPr>
          <p:cNvPr id="18" name="组合 17">
            <a:extLst>
              <a:ext uri="{FF2B5EF4-FFF2-40B4-BE49-F238E27FC236}">
                <a16:creationId xmlns:a16="http://schemas.microsoft.com/office/drawing/2014/main" id="{809019EC-0C3F-4F85-851C-4B0453BB7A34}"/>
              </a:ext>
            </a:extLst>
          </p:cNvPr>
          <p:cNvGrpSpPr/>
          <p:nvPr/>
        </p:nvGrpSpPr>
        <p:grpSpPr>
          <a:xfrm>
            <a:off x="406647" y="3360799"/>
            <a:ext cx="7828256" cy="1629658"/>
            <a:chOff x="547140" y="3605543"/>
            <a:chExt cx="7828256" cy="1629658"/>
          </a:xfrm>
        </p:grpSpPr>
        <p:pic>
          <p:nvPicPr>
            <p:cNvPr id="19" name="图片 18">
              <a:extLst>
                <a:ext uri="{FF2B5EF4-FFF2-40B4-BE49-F238E27FC236}">
                  <a16:creationId xmlns:a16="http://schemas.microsoft.com/office/drawing/2014/main" id="{FEB93508-66A7-4C3C-AD08-7E3B175C09EE}"/>
                </a:ext>
              </a:extLst>
            </p:cNvPr>
            <p:cNvPicPr/>
            <p:nvPr/>
          </p:nvPicPr>
          <p:blipFill>
            <a:blip r:embed="rId6"/>
            <a:stretch>
              <a:fillRect/>
            </a:stretch>
          </p:blipFill>
          <p:spPr>
            <a:xfrm>
              <a:off x="547140" y="3606962"/>
              <a:ext cx="1619885" cy="1439545"/>
            </a:xfrm>
            <a:prstGeom prst="rect">
              <a:avLst/>
            </a:prstGeom>
          </p:spPr>
        </p:pic>
        <p:pic>
          <p:nvPicPr>
            <p:cNvPr id="21" name="图片 20">
              <a:extLst>
                <a:ext uri="{FF2B5EF4-FFF2-40B4-BE49-F238E27FC236}">
                  <a16:creationId xmlns:a16="http://schemas.microsoft.com/office/drawing/2014/main" id="{295B7601-B6F7-4A7E-AA24-3372E00EE9CE}"/>
                </a:ext>
              </a:extLst>
            </p:cNvPr>
            <p:cNvPicPr/>
            <p:nvPr/>
          </p:nvPicPr>
          <p:blipFill>
            <a:blip r:embed="rId7"/>
            <a:stretch>
              <a:fillRect/>
            </a:stretch>
          </p:blipFill>
          <p:spPr>
            <a:xfrm>
              <a:off x="2573196" y="3610764"/>
              <a:ext cx="1619885" cy="1439545"/>
            </a:xfrm>
            <a:prstGeom prst="rect">
              <a:avLst/>
            </a:prstGeom>
          </p:spPr>
        </p:pic>
        <p:pic>
          <p:nvPicPr>
            <p:cNvPr id="22" name="图片 21">
              <a:extLst>
                <a:ext uri="{FF2B5EF4-FFF2-40B4-BE49-F238E27FC236}">
                  <a16:creationId xmlns:a16="http://schemas.microsoft.com/office/drawing/2014/main" id="{02977F4E-54FB-4FDB-B5BC-3C3F75887F2B}"/>
                </a:ext>
              </a:extLst>
            </p:cNvPr>
            <p:cNvPicPr/>
            <p:nvPr/>
          </p:nvPicPr>
          <p:blipFill>
            <a:blip r:embed="rId8"/>
            <a:stretch>
              <a:fillRect/>
            </a:stretch>
          </p:blipFill>
          <p:spPr>
            <a:xfrm>
              <a:off x="5127043" y="3614543"/>
              <a:ext cx="1619885" cy="1439545"/>
            </a:xfrm>
            <a:prstGeom prst="rect">
              <a:avLst/>
            </a:prstGeom>
          </p:spPr>
        </p:pic>
        <p:pic>
          <p:nvPicPr>
            <p:cNvPr id="23" name="图片 22">
              <a:extLst>
                <a:ext uri="{FF2B5EF4-FFF2-40B4-BE49-F238E27FC236}">
                  <a16:creationId xmlns:a16="http://schemas.microsoft.com/office/drawing/2014/main" id="{B501F5D2-5C68-410E-9F8D-1CB61653C40C}"/>
                </a:ext>
              </a:extLst>
            </p:cNvPr>
            <p:cNvPicPr/>
            <p:nvPr/>
          </p:nvPicPr>
          <p:blipFill>
            <a:blip r:embed="rId9"/>
            <a:stretch>
              <a:fillRect/>
            </a:stretch>
          </p:blipFill>
          <p:spPr>
            <a:xfrm>
              <a:off x="6755511" y="3605543"/>
              <a:ext cx="1619885" cy="1439545"/>
            </a:xfrm>
            <a:prstGeom prst="rect">
              <a:avLst/>
            </a:prstGeom>
          </p:spPr>
        </p:pic>
        <p:sp>
          <p:nvSpPr>
            <p:cNvPr id="24" name="椭圆 23">
              <a:extLst>
                <a:ext uri="{FF2B5EF4-FFF2-40B4-BE49-F238E27FC236}">
                  <a16:creationId xmlns:a16="http://schemas.microsoft.com/office/drawing/2014/main" id="{057369D8-BD0A-403D-921E-35F5A879A2C9}"/>
                </a:ext>
              </a:extLst>
            </p:cNvPr>
            <p:cNvSpPr/>
            <p:nvPr/>
          </p:nvSpPr>
          <p:spPr bwMode="auto">
            <a:xfrm>
              <a:off x="3275741" y="4322397"/>
              <a:ext cx="389106" cy="392766"/>
            </a:xfrm>
            <a:prstGeom prst="ellipse">
              <a:avLst/>
            </a:prstGeom>
            <a:noFill/>
            <a:ln w="12700" cap="flat" cmpd="sng" algn="ctr">
              <a:solidFill>
                <a:srgbClr val="FF0000"/>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200" b="1" i="0" u="none" strike="noStrike" cap="none" normalizeH="0" baseline="0">
                <a:ln>
                  <a:noFill/>
                </a:ln>
                <a:solidFill>
                  <a:schemeClr val="tx1"/>
                </a:solidFill>
                <a:effectLst/>
                <a:latin typeface="黑体" panose="02010609060101010101" pitchFamily="49" charset="-122"/>
                <a:ea typeface="黑体" panose="02010609060101010101" pitchFamily="49" charset="-122"/>
              </a:endParaRPr>
            </a:p>
          </p:txBody>
        </p:sp>
        <p:sp>
          <p:nvSpPr>
            <p:cNvPr id="25" name="矩形 24">
              <a:extLst>
                <a:ext uri="{FF2B5EF4-FFF2-40B4-BE49-F238E27FC236}">
                  <a16:creationId xmlns:a16="http://schemas.microsoft.com/office/drawing/2014/main" id="{339BC2AF-8F0D-486F-9117-A9F448D722C8}"/>
                </a:ext>
              </a:extLst>
            </p:cNvPr>
            <p:cNvSpPr/>
            <p:nvPr/>
          </p:nvSpPr>
          <p:spPr bwMode="auto">
            <a:xfrm>
              <a:off x="1152084" y="4155308"/>
              <a:ext cx="609600" cy="549899"/>
            </a:xfrm>
            <a:prstGeom prst="rect">
              <a:avLst/>
            </a:prstGeom>
            <a:noFill/>
            <a:ln w="12700" cap="flat" cmpd="sng" algn="ctr">
              <a:solidFill>
                <a:srgbClr val="FF0000"/>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200" b="1" i="0" u="none" strike="noStrike" cap="none" normalizeH="0" baseline="0">
                <a:ln>
                  <a:noFill/>
                </a:ln>
                <a:solidFill>
                  <a:schemeClr val="tx1"/>
                </a:solidFill>
                <a:effectLst/>
                <a:latin typeface="黑体" panose="02010609060101010101" pitchFamily="49" charset="-122"/>
                <a:ea typeface="黑体" panose="02010609060101010101" pitchFamily="49" charset="-122"/>
              </a:endParaRPr>
            </a:p>
          </p:txBody>
        </p:sp>
        <p:sp>
          <p:nvSpPr>
            <p:cNvPr id="28" name="文本框 27">
              <a:extLst>
                <a:ext uri="{FF2B5EF4-FFF2-40B4-BE49-F238E27FC236}">
                  <a16:creationId xmlns:a16="http://schemas.microsoft.com/office/drawing/2014/main" id="{CB65CDA5-A34E-48CD-8D2A-23787F366A20}"/>
                </a:ext>
              </a:extLst>
            </p:cNvPr>
            <p:cNvSpPr txBox="1"/>
            <p:nvPr/>
          </p:nvSpPr>
          <p:spPr>
            <a:xfrm>
              <a:off x="2073518" y="3720805"/>
              <a:ext cx="302392" cy="1200329"/>
            </a:xfrm>
            <a:prstGeom prst="rect">
              <a:avLst/>
            </a:prstGeom>
            <a:noFill/>
          </p:spPr>
          <p:txBody>
            <a:bodyPr wrap="square" rtlCol="0">
              <a:spAutoFit/>
            </a:bodyPr>
            <a:lstStyle/>
            <a:p>
              <a:r>
                <a:rPr lang="zh-CN" altLang="en-US" sz="1200" b="1" dirty="0">
                  <a:solidFill>
                    <a:srgbClr val="FF0000"/>
                  </a:solidFill>
                  <a:latin typeface="黑体" panose="02010609060101010101" pitchFamily="49" charset="-122"/>
                  <a:ea typeface="黑体" panose="02010609060101010101" pitchFamily="49" charset="-122"/>
                </a:rPr>
                <a:t>分布平滑性差</a:t>
              </a:r>
            </a:p>
          </p:txBody>
        </p:sp>
        <p:sp>
          <p:nvSpPr>
            <p:cNvPr id="29" name="文本框 28">
              <a:extLst>
                <a:ext uri="{FF2B5EF4-FFF2-40B4-BE49-F238E27FC236}">
                  <a16:creationId xmlns:a16="http://schemas.microsoft.com/office/drawing/2014/main" id="{28213DF2-61FA-4E99-9373-12A770C2BAD9}"/>
                </a:ext>
              </a:extLst>
            </p:cNvPr>
            <p:cNvSpPr txBox="1"/>
            <p:nvPr/>
          </p:nvSpPr>
          <p:spPr>
            <a:xfrm>
              <a:off x="4119997" y="3730226"/>
              <a:ext cx="244670" cy="830997"/>
            </a:xfrm>
            <a:prstGeom prst="rect">
              <a:avLst/>
            </a:prstGeom>
            <a:noFill/>
          </p:spPr>
          <p:txBody>
            <a:bodyPr wrap="square" rtlCol="0">
              <a:spAutoFit/>
            </a:bodyPr>
            <a:lstStyle/>
            <a:p>
              <a:r>
                <a:rPr lang="zh-CN" altLang="en-US" sz="1200" b="1" dirty="0">
                  <a:solidFill>
                    <a:srgbClr val="FF0000"/>
                  </a:solidFill>
                  <a:latin typeface="黑体" panose="02010609060101010101" pitchFamily="49" charset="-122"/>
                  <a:ea typeface="黑体" panose="02010609060101010101" pitchFamily="49" charset="-122"/>
                </a:rPr>
                <a:t>误差显著</a:t>
              </a:r>
              <a:endParaRPr lang="en-US" altLang="zh-CN" sz="1200" b="1" dirty="0">
                <a:solidFill>
                  <a:srgbClr val="FF0000"/>
                </a:solidFill>
                <a:latin typeface="黑体" panose="02010609060101010101" pitchFamily="49" charset="-122"/>
                <a:ea typeface="黑体" panose="02010609060101010101" pitchFamily="49" charset="-122"/>
              </a:endParaRPr>
            </a:p>
          </p:txBody>
        </p:sp>
        <p:sp>
          <p:nvSpPr>
            <p:cNvPr id="30" name="矩形 29">
              <a:extLst>
                <a:ext uri="{FF2B5EF4-FFF2-40B4-BE49-F238E27FC236}">
                  <a16:creationId xmlns:a16="http://schemas.microsoft.com/office/drawing/2014/main" id="{17D2A670-C7DB-4A35-BF90-C2EC3FC06EE4}"/>
                </a:ext>
              </a:extLst>
            </p:cNvPr>
            <p:cNvSpPr/>
            <p:nvPr/>
          </p:nvSpPr>
          <p:spPr>
            <a:xfrm>
              <a:off x="2273528" y="3730371"/>
              <a:ext cx="302393" cy="1200329"/>
            </a:xfrm>
            <a:prstGeom prst="rect">
              <a:avLst/>
            </a:prstGeom>
          </p:spPr>
          <p:txBody>
            <a:bodyPr wrap="square">
              <a:spAutoFit/>
            </a:bodyPr>
            <a:lstStyle/>
            <a:p>
              <a:r>
                <a:rPr lang="zh-CN" altLang="en-US" sz="1200" b="1" dirty="0">
                  <a:solidFill>
                    <a:srgbClr val="FF0000"/>
                  </a:solidFill>
                  <a:latin typeface="黑体" panose="02010609060101010101" pitchFamily="49" charset="-122"/>
                  <a:ea typeface="黑体" panose="02010609060101010101" pitchFamily="49" charset="-122"/>
                </a:rPr>
                <a:t>锯齿效应明显</a:t>
              </a:r>
              <a:endParaRPr lang="zh-CN" altLang="en-US" sz="1200" b="1" dirty="0">
                <a:latin typeface="黑体" panose="02010609060101010101" pitchFamily="49" charset="-122"/>
                <a:ea typeface="黑体" panose="02010609060101010101" pitchFamily="49" charset="-122"/>
              </a:endParaRPr>
            </a:p>
          </p:txBody>
        </p:sp>
        <p:sp>
          <p:nvSpPr>
            <p:cNvPr id="32" name="文本框 31">
              <a:extLst>
                <a:ext uri="{FF2B5EF4-FFF2-40B4-BE49-F238E27FC236}">
                  <a16:creationId xmlns:a16="http://schemas.microsoft.com/office/drawing/2014/main" id="{22284698-9536-4918-93C7-635F9997B36F}"/>
                </a:ext>
              </a:extLst>
            </p:cNvPr>
            <p:cNvSpPr txBox="1"/>
            <p:nvPr/>
          </p:nvSpPr>
          <p:spPr>
            <a:xfrm>
              <a:off x="4324114" y="3730371"/>
              <a:ext cx="394409" cy="1015663"/>
            </a:xfrm>
            <a:prstGeom prst="rect">
              <a:avLst/>
            </a:prstGeom>
            <a:noFill/>
          </p:spPr>
          <p:txBody>
            <a:bodyPr wrap="square" rtlCol="0">
              <a:spAutoFit/>
            </a:bodyPr>
            <a:lstStyle/>
            <a:p>
              <a:r>
                <a:rPr lang="zh-CN" altLang="en-US" sz="1200" b="1" dirty="0">
                  <a:solidFill>
                    <a:srgbClr val="FF0000"/>
                  </a:solidFill>
                  <a:latin typeface="黑体" panose="02010609060101010101" pitchFamily="49" charset="-122"/>
                  <a:ea typeface="黑体" panose="02010609060101010101" pitchFamily="49" charset="-122"/>
                </a:rPr>
                <a:t>激波间断差</a:t>
              </a:r>
              <a:endParaRPr lang="en-US" altLang="zh-CN" sz="1200" b="1" dirty="0">
                <a:solidFill>
                  <a:srgbClr val="FF0000"/>
                </a:solidFill>
                <a:latin typeface="黑体" panose="02010609060101010101" pitchFamily="49" charset="-122"/>
                <a:ea typeface="黑体" panose="02010609060101010101" pitchFamily="49" charset="-122"/>
              </a:endParaRPr>
            </a:p>
          </p:txBody>
        </p:sp>
        <p:sp>
          <p:nvSpPr>
            <p:cNvPr id="33" name="矩形 32">
              <a:extLst>
                <a:ext uri="{FF2B5EF4-FFF2-40B4-BE49-F238E27FC236}">
                  <a16:creationId xmlns:a16="http://schemas.microsoft.com/office/drawing/2014/main" id="{051703BB-29AC-4A45-A588-37FBF8FC2CBA}"/>
                </a:ext>
              </a:extLst>
            </p:cNvPr>
            <p:cNvSpPr/>
            <p:nvPr/>
          </p:nvSpPr>
          <p:spPr>
            <a:xfrm>
              <a:off x="3275741" y="4963011"/>
              <a:ext cx="3614802" cy="272190"/>
            </a:xfrm>
            <a:prstGeom prst="rect">
              <a:avLst/>
            </a:prstGeom>
          </p:spPr>
          <p:txBody>
            <a:bodyPr wrap="square">
              <a:spAutoFit/>
            </a:bodyPr>
            <a:lstStyle/>
            <a:p>
              <a:pPr algn="ctr">
                <a:lnSpc>
                  <a:spcPts val="1570"/>
                </a:lnSpc>
                <a:spcAft>
                  <a:spcPts val="600"/>
                </a:spcAft>
              </a:pPr>
              <a:r>
                <a:rPr lang="en-US" altLang="zh-CN" sz="1200" b="1" dirty="0">
                  <a:latin typeface="黑体" panose="02010609060101010101" pitchFamily="49" charset="-122"/>
                  <a:ea typeface="黑体" panose="02010609060101010101" pitchFamily="49" charset="-122"/>
                </a:rPr>
                <a:t> </a:t>
              </a:r>
              <a:r>
                <a:rPr lang="zh-CN" altLang="en-US" sz="1000" b="1" dirty="0">
                  <a:latin typeface="黑体" panose="02010609060101010101" pitchFamily="49" charset="-122"/>
                  <a:ea typeface="黑体" panose="02010609060101010101" pitchFamily="49" charset="-122"/>
                </a:rPr>
                <a:t>瞬时流场预测输出分布（左</a:t>
              </a:r>
              <a:r>
                <a:rPr lang="en-US" altLang="zh-CN" sz="1000" b="1" dirty="0">
                  <a:latin typeface="黑体" panose="02010609060101010101" pitchFamily="49" charset="-122"/>
                  <a:ea typeface="黑体" panose="02010609060101010101" pitchFamily="49" charset="-122"/>
                </a:rPr>
                <a:t>-</a:t>
              </a:r>
              <a:r>
                <a:rPr lang="zh-CN" altLang="en-US" sz="1000" b="1" dirty="0">
                  <a:latin typeface="黑体" panose="02010609060101010101" pitchFamily="49" charset="-122"/>
                  <a:ea typeface="黑体" panose="02010609060101010101" pitchFamily="49" charset="-122"/>
                </a:rPr>
                <a:t>改善前，右</a:t>
              </a:r>
              <a:r>
                <a:rPr lang="en-US" altLang="zh-CN" sz="1000" b="1" dirty="0">
                  <a:latin typeface="黑体" panose="02010609060101010101" pitchFamily="49" charset="-122"/>
                  <a:ea typeface="黑体" panose="02010609060101010101" pitchFamily="49" charset="-122"/>
                </a:rPr>
                <a:t>-</a:t>
              </a:r>
              <a:r>
                <a:rPr lang="zh-CN" altLang="en-US" sz="1000" b="1" dirty="0">
                  <a:latin typeface="黑体" panose="02010609060101010101" pitchFamily="49" charset="-122"/>
                  <a:ea typeface="黑体" panose="02010609060101010101" pitchFamily="49" charset="-122"/>
                </a:rPr>
                <a:t>改善后）</a:t>
              </a:r>
              <a:endParaRPr lang="zh-CN" altLang="zh-CN" sz="1000" b="1" kern="100" dirty="0">
                <a:effectLst/>
                <a:latin typeface="黑体" panose="02010609060101010101" pitchFamily="49" charset="-122"/>
                <a:ea typeface="黑体" panose="02010609060101010101" pitchFamily="49" charset="-122"/>
                <a:cs typeface="Times New Roman" panose="02020603050405020304" pitchFamily="18" charset="0"/>
              </a:endParaRPr>
            </a:p>
          </p:txBody>
        </p:sp>
      </p:grpSp>
      <p:sp>
        <p:nvSpPr>
          <p:cNvPr id="34" name="箭头: 右 33">
            <a:extLst>
              <a:ext uri="{FF2B5EF4-FFF2-40B4-BE49-F238E27FC236}">
                <a16:creationId xmlns:a16="http://schemas.microsoft.com/office/drawing/2014/main" id="{BD8BD8AD-A4CA-4D31-A687-03B527239DB7}"/>
              </a:ext>
            </a:extLst>
          </p:cNvPr>
          <p:cNvSpPr/>
          <p:nvPr/>
        </p:nvSpPr>
        <p:spPr bwMode="auto">
          <a:xfrm>
            <a:off x="4496592" y="3787960"/>
            <a:ext cx="467049" cy="289693"/>
          </a:xfrm>
          <a:prstGeom prst="rightArrow">
            <a:avLst/>
          </a:prstGeom>
          <a:solidFill>
            <a:srgbClr val="FF00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35" name="矩形 34">
            <a:extLst>
              <a:ext uri="{FF2B5EF4-FFF2-40B4-BE49-F238E27FC236}">
                <a16:creationId xmlns:a16="http://schemas.microsoft.com/office/drawing/2014/main" id="{8B16B3F3-675F-4141-AC03-D104D401AC25}"/>
              </a:ext>
            </a:extLst>
          </p:cNvPr>
          <p:cNvSpPr/>
          <p:nvPr/>
        </p:nvSpPr>
        <p:spPr>
          <a:xfrm>
            <a:off x="4911822" y="1471389"/>
            <a:ext cx="2611034" cy="338554"/>
          </a:xfrm>
          <a:prstGeom prst="rect">
            <a:avLst/>
          </a:prstGeom>
          <a:ln w="19050">
            <a:noFill/>
          </a:ln>
        </p:spPr>
        <p:txBody>
          <a:bodyPr wrap="square">
            <a:spAutoFit/>
          </a:bodyPr>
          <a:lstStyle/>
          <a:p>
            <a:pPr algn="just"/>
            <a:r>
              <a:rPr lang="zh-CN" altLang="en-US" sz="1600" b="1" dirty="0">
                <a:solidFill>
                  <a:srgbClr val="22659C"/>
                </a:solidFill>
                <a:latin typeface="黑体" panose="02010609060101010101" pitchFamily="49" charset="-122"/>
                <a:ea typeface="黑体" panose="02010609060101010101" pitchFamily="49" charset="-122"/>
                <a:cs typeface="Times New Roman" panose="02020603050405020304" pitchFamily="18" charset="0"/>
              </a:rPr>
              <a:t>结构相似性损失函数</a:t>
            </a:r>
            <a:r>
              <a:rPr lang="en-US" altLang="zh-CN" sz="1600" b="1" baseline="30000" dirty="0">
                <a:solidFill>
                  <a:srgbClr val="22659C"/>
                </a:solidFill>
                <a:latin typeface="黑体" panose="02010609060101010101" pitchFamily="49" charset="-122"/>
                <a:ea typeface="黑体" panose="02010609060101010101" pitchFamily="49" charset="-122"/>
                <a:cs typeface="Times New Roman" panose="02020603050405020304" pitchFamily="18" charset="0"/>
              </a:rPr>
              <a:t>[10]</a:t>
            </a:r>
          </a:p>
        </p:txBody>
      </p:sp>
      <mc:AlternateContent xmlns:mc="http://schemas.openxmlformats.org/markup-compatibility/2006" xmlns:a14="http://schemas.microsoft.com/office/drawing/2010/main">
        <mc:Choice Requires="a14">
          <p:sp>
            <p:nvSpPr>
              <p:cNvPr id="36" name="矩形 35">
                <a:extLst>
                  <a:ext uri="{FF2B5EF4-FFF2-40B4-BE49-F238E27FC236}">
                    <a16:creationId xmlns:a16="http://schemas.microsoft.com/office/drawing/2014/main" id="{4153D84F-71FE-493E-A0C1-2225E7956AF0}"/>
                  </a:ext>
                </a:extLst>
              </p:cNvPr>
              <p:cNvSpPr/>
              <p:nvPr/>
            </p:nvSpPr>
            <p:spPr>
              <a:xfrm>
                <a:off x="4898330" y="2600870"/>
                <a:ext cx="3703439" cy="276999"/>
              </a:xfrm>
              <a:prstGeom prst="rect">
                <a:avLst/>
              </a:prstGeom>
            </p:spPr>
            <p:txBody>
              <a:bodyPr wrap="square">
                <a:spAutoFit/>
              </a:bodyPr>
              <a:lstStyle/>
              <a:p>
                <a:r>
                  <a:rPr lang="zh-CN" altLang="en-US" sz="1000" b="1" dirty="0">
                    <a:solidFill>
                      <a:srgbClr val="FF0000"/>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zh-CN" altLang="en-US" sz="1200" b="1" i="1">
                            <a:solidFill>
                              <a:srgbClr val="FF0000"/>
                            </a:solidFill>
                            <a:latin typeface="Cambria Math" panose="02040503050406030204" pitchFamily="18" charset="0"/>
                          </a:rPr>
                        </m:ctrlPr>
                      </m:sSupPr>
                      <m:e>
                        <m:r>
                          <a:rPr lang="zh-CN" altLang="en-US" sz="1200" b="1" i="1">
                            <a:solidFill>
                              <a:srgbClr val="FF0000"/>
                            </a:solidFill>
                            <a:latin typeface="Cambria Math" panose="02040503050406030204" pitchFamily="18" charset="0"/>
                          </a:rPr>
                          <m:t>𝑺𝑺𝑰𝑴</m:t>
                        </m:r>
                        <m:r>
                          <a:rPr lang="zh-CN" altLang="en-US" sz="1200" b="1" i="1">
                            <a:solidFill>
                              <a:srgbClr val="FF0000"/>
                            </a:solidFill>
                            <a:latin typeface="Cambria Math" panose="02040503050406030204" pitchFamily="18" charset="0"/>
                          </a:rPr>
                          <m:t> </m:t>
                        </m:r>
                      </m:e>
                      <m:sup>
                        <m:r>
                          <a:rPr lang="zh-CN" altLang="en-US" sz="1200" b="1" i="1">
                            <a:solidFill>
                              <a:srgbClr val="FF0000"/>
                            </a:solidFill>
                            <a:latin typeface="Cambria Math" panose="02040503050406030204" pitchFamily="18" charset="0"/>
                          </a:rPr>
                          <m:t>𝒕</m:t>
                        </m:r>
                      </m:sup>
                    </m:sSup>
                  </m:oMath>
                </a14:m>
                <a:r>
                  <a:rPr lang="zh-CN" altLang="en-US" sz="1200" b="1"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反映了图像（流场快照）间的结构相似性</a:t>
                </a:r>
              </a:p>
            </p:txBody>
          </p:sp>
        </mc:Choice>
        <mc:Fallback xmlns="">
          <p:sp>
            <p:nvSpPr>
              <p:cNvPr id="36" name="矩形 35">
                <a:extLst>
                  <a:ext uri="{FF2B5EF4-FFF2-40B4-BE49-F238E27FC236}">
                    <a16:creationId xmlns:a16="http://schemas.microsoft.com/office/drawing/2014/main" id="{4153D84F-71FE-493E-A0C1-2225E7956AF0}"/>
                  </a:ext>
                </a:extLst>
              </p:cNvPr>
              <p:cNvSpPr>
                <a:spLocks noRot="1" noChangeAspect="1" noMove="1" noResize="1" noEditPoints="1" noAdjustHandles="1" noChangeArrowheads="1" noChangeShapeType="1" noTextEdit="1"/>
              </p:cNvSpPr>
              <p:nvPr/>
            </p:nvSpPr>
            <p:spPr>
              <a:xfrm>
                <a:off x="4898330" y="2600870"/>
                <a:ext cx="3703439" cy="276999"/>
              </a:xfrm>
              <a:prstGeom prst="rect">
                <a:avLst/>
              </a:prstGeom>
              <a:blipFill>
                <a:blip r:embed="rId10"/>
                <a:stretch>
                  <a:fillRect t="-4444" b="-1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7" name="矩形 36">
                <a:extLst>
                  <a:ext uri="{FF2B5EF4-FFF2-40B4-BE49-F238E27FC236}">
                    <a16:creationId xmlns:a16="http://schemas.microsoft.com/office/drawing/2014/main" id="{E33D2FF1-E09A-45BE-8E52-3DC897E35AAF}"/>
                  </a:ext>
                </a:extLst>
              </p:cNvPr>
              <p:cNvSpPr/>
              <p:nvPr/>
            </p:nvSpPr>
            <p:spPr>
              <a:xfrm>
                <a:off x="4942649" y="1988337"/>
                <a:ext cx="3951851" cy="616900"/>
              </a:xfrm>
              <a:prstGeom prst="rect">
                <a:avLst/>
              </a:prstGeom>
              <a:noFill/>
              <a:ln>
                <a:noFill/>
              </a:ln>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zh-CN" altLang="en-US" sz="1200" b="1" i="1">
                              <a:latin typeface="Cambria Math" panose="02040503050406030204" pitchFamily="18" charset="0"/>
                            </a:rPr>
                          </m:ctrlPr>
                        </m:sSupPr>
                        <m:e>
                          <m:r>
                            <a:rPr lang="zh-CN" altLang="en-US" sz="1200" b="1" i="1">
                              <a:latin typeface="Cambria Math" panose="02040503050406030204" pitchFamily="18" charset="0"/>
                            </a:rPr>
                            <m:t>𝑺𝑺𝑰𝑴</m:t>
                          </m:r>
                          <m:r>
                            <a:rPr lang="zh-CN" altLang="en-US" sz="1200" b="1" i="1">
                              <a:latin typeface="Cambria Math" panose="02040503050406030204" pitchFamily="18" charset="0"/>
                            </a:rPr>
                            <m:t> </m:t>
                          </m:r>
                        </m:e>
                        <m:sup>
                          <m:r>
                            <a:rPr lang="zh-CN" altLang="en-US" sz="1200" b="1" i="1">
                              <a:latin typeface="Cambria Math" panose="02040503050406030204" pitchFamily="18" charset="0"/>
                            </a:rPr>
                            <m:t>𝒕</m:t>
                          </m:r>
                        </m:sup>
                      </m:sSup>
                      <m:r>
                        <a:rPr lang="zh-CN" altLang="en-US" sz="1200" b="1" i="1">
                          <a:latin typeface="Cambria Math" panose="02040503050406030204" pitchFamily="18" charset="0"/>
                        </a:rPr>
                        <m:t>=</m:t>
                      </m:r>
                      <m:f>
                        <m:fPr>
                          <m:ctrlPr>
                            <a:rPr lang="zh-CN" altLang="en-US" sz="1200" b="1" i="1">
                              <a:latin typeface="Cambria Math" panose="02040503050406030204" pitchFamily="18" charset="0"/>
                            </a:rPr>
                          </m:ctrlPr>
                        </m:fPr>
                        <m:num>
                          <m:d>
                            <m:dPr>
                              <m:ctrlPr>
                                <a:rPr lang="zh-CN" altLang="en-US" sz="1200" b="1" i="1">
                                  <a:latin typeface="Cambria Math" panose="02040503050406030204" pitchFamily="18" charset="0"/>
                                </a:rPr>
                              </m:ctrlPr>
                            </m:dPr>
                            <m:e>
                              <m:r>
                                <a:rPr lang="zh-CN" altLang="en-US" sz="1200" b="1" i="1">
                                  <a:latin typeface="Cambria Math" panose="02040503050406030204" pitchFamily="18" charset="0"/>
                                </a:rPr>
                                <m:t>𝟐</m:t>
                              </m:r>
                              <m:sSubSup>
                                <m:sSubSupPr>
                                  <m:ctrlPr>
                                    <a:rPr lang="zh-CN" altLang="en-US" sz="1200" b="1" i="1">
                                      <a:latin typeface="Cambria Math" panose="02040503050406030204" pitchFamily="18" charset="0"/>
                                    </a:rPr>
                                  </m:ctrlPr>
                                </m:sSubSupPr>
                                <m:e>
                                  <m:r>
                                    <a:rPr lang="zh-CN" altLang="en-US" sz="1200" b="1" i="1">
                                      <a:latin typeface="Cambria Math" panose="02040503050406030204" pitchFamily="18" charset="0"/>
                                    </a:rPr>
                                    <m:t>𝝁</m:t>
                                  </m:r>
                                </m:e>
                                <m:sub>
                                  <m:r>
                                    <a:rPr lang="zh-CN" altLang="en-US" sz="1200" b="1" i="1">
                                      <a:latin typeface="Cambria Math" panose="02040503050406030204" pitchFamily="18" charset="0"/>
                                    </a:rPr>
                                    <m:t>𝒑𝒓𝒆𝒅</m:t>
                                  </m:r>
                                </m:sub>
                                <m:sup>
                                  <m:r>
                                    <a:rPr lang="zh-CN" altLang="en-US" sz="1200" b="1" i="1">
                                      <a:latin typeface="Cambria Math" panose="02040503050406030204" pitchFamily="18" charset="0"/>
                                    </a:rPr>
                                    <m:t>𝒕</m:t>
                                  </m:r>
                                </m:sup>
                              </m:sSubSup>
                              <m:sSubSup>
                                <m:sSubSupPr>
                                  <m:ctrlPr>
                                    <a:rPr lang="zh-CN" altLang="en-US" sz="1200" b="1" i="1">
                                      <a:latin typeface="Cambria Math" panose="02040503050406030204" pitchFamily="18" charset="0"/>
                                    </a:rPr>
                                  </m:ctrlPr>
                                </m:sSubSupPr>
                                <m:e>
                                  <m:r>
                                    <a:rPr lang="zh-CN" altLang="en-US" sz="1200" b="1" i="1">
                                      <a:latin typeface="Cambria Math" panose="02040503050406030204" pitchFamily="18" charset="0"/>
                                    </a:rPr>
                                    <m:t>𝝁</m:t>
                                  </m:r>
                                </m:e>
                                <m:sub>
                                  <m:r>
                                    <a:rPr lang="zh-CN" altLang="en-US" sz="1200" b="1" i="1">
                                      <a:latin typeface="Cambria Math" panose="02040503050406030204" pitchFamily="18" charset="0"/>
                                    </a:rPr>
                                    <m:t>𝒑𝒓𝒆𝒅</m:t>
                                  </m:r>
                                </m:sub>
                                <m:sup>
                                  <m:r>
                                    <a:rPr lang="zh-CN" altLang="en-US" sz="1200" b="1" i="1">
                                      <a:latin typeface="Cambria Math" panose="02040503050406030204" pitchFamily="18" charset="0"/>
                                    </a:rPr>
                                    <m:t>𝒕</m:t>
                                  </m:r>
                                </m:sup>
                              </m:sSubSup>
                              <m:r>
                                <a:rPr lang="zh-CN" altLang="en-US" sz="1200" b="1" i="1">
                                  <a:latin typeface="Cambria Math" panose="02040503050406030204" pitchFamily="18" charset="0"/>
                                </a:rPr>
                                <m:t>+</m:t>
                              </m:r>
                              <m:sSub>
                                <m:sSubPr>
                                  <m:ctrlPr>
                                    <a:rPr lang="zh-CN" altLang="en-US" sz="1200" b="1" i="1">
                                      <a:latin typeface="Cambria Math" panose="02040503050406030204" pitchFamily="18" charset="0"/>
                                    </a:rPr>
                                  </m:ctrlPr>
                                </m:sSubPr>
                                <m:e>
                                  <m:r>
                                    <a:rPr lang="zh-CN" altLang="en-US" sz="1200" b="1" i="1">
                                      <a:latin typeface="Cambria Math" panose="02040503050406030204" pitchFamily="18" charset="0"/>
                                    </a:rPr>
                                    <m:t>𝑪</m:t>
                                  </m:r>
                                </m:e>
                                <m:sub>
                                  <m:r>
                                    <a:rPr lang="zh-CN" altLang="en-US" sz="1200" b="1" i="1">
                                      <a:latin typeface="Cambria Math" panose="02040503050406030204" pitchFamily="18" charset="0"/>
                                    </a:rPr>
                                    <m:t>𝟏</m:t>
                                  </m:r>
                                </m:sub>
                              </m:sSub>
                              <m:r>
                                <a:rPr lang="zh-CN" altLang="en-US" sz="1200" b="1" i="1">
                                  <a:latin typeface="Cambria Math" panose="02040503050406030204" pitchFamily="18" charset="0"/>
                                </a:rPr>
                                <m:t>)(</m:t>
                              </m:r>
                              <m:r>
                                <a:rPr lang="zh-CN" altLang="en-US" sz="1200" b="1" i="1">
                                  <a:latin typeface="Cambria Math" panose="02040503050406030204" pitchFamily="18" charset="0"/>
                                </a:rPr>
                                <m:t>𝟐</m:t>
                              </m:r>
                              <m:sSubSup>
                                <m:sSubSupPr>
                                  <m:ctrlPr>
                                    <a:rPr lang="zh-CN" altLang="en-US" sz="1200" b="1" i="1">
                                      <a:latin typeface="Cambria Math" panose="02040503050406030204" pitchFamily="18" charset="0"/>
                                    </a:rPr>
                                  </m:ctrlPr>
                                </m:sSubSupPr>
                                <m:e>
                                  <m:r>
                                    <a:rPr lang="zh-CN" altLang="en-US" sz="1200" b="1" i="1">
                                      <a:latin typeface="Cambria Math" panose="02040503050406030204" pitchFamily="18" charset="0"/>
                                    </a:rPr>
                                    <m:t>𝝈</m:t>
                                  </m:r>
                                </m:e>
                                <m:sub>
                                  <m:r>
                                    <a:rPr lang="zh-CN" altLang="en-US" sz="1200" b="1" i="1">
                                      <a:latin typeface="Cambria Math" panose="02040503050406030204" pitchFamily="18" charset="0"/>
                                    </a:rPr>
                                    <m:t>𝒑𝒓𝒆𝒅</m:t>
                                  </m:r>
                                  <m:r>
                                    <a:rPr lang="zh-CN" altLang="en-US" sz="1200" b="1" i="1">
                                      <a:latin typeface="Cambria Math" panose="02040503050406030204" pitchFamily="18" charset="0"/>
                                    </a:rPr>
                                    <m:t>,</m:t>
                                  </m:r>
                                  <m:r>
                                    <a:rPr lang="zh-CN" altLang="en-US" sz="1200" b="1" i="1">
                                      <a:latin typeface="Cambria Math" panose="02040503050406030204" pitchFamily="18" charset="0"/>
                                    </a:rPr>
                                    <m:t>𝒓𝒆𝒂𝒍</m:t>
                                  </m:r>
                                </m:sub>
                                <m:sup>
                                  <m:r>
                                    <a:rPr lang="zh-CN" altLang="en-US" sz="1200" b="1" i="1">
                                      <a:latin typeface="Cambria Math" panose="02040503050406030204" pitchFamily="18" charset="0"/>
                                    </a:rPr>
                                    <m:t>𝒕</m:t>
                                  </m:r>
                                </m:sup>
                              </m:sSubSup>
                              <m:r>
                                <a:rPr lang="zh-CN" altLang="en-US" sz="1200" b="1" i="1">
                                  <a:latin typeface="Cambria Math" panose="02040503050406030204" pitchFamily="18" charset="0"/>
                                </a:rPr>
                                <m:t>+</m:t>
                              </m:r>
                              <m:sSub>
                                <m:sSubPr>
                                  <m:ctrlPr>
                                    <a:rPr lang="zh-CN" altLang="en-US" sz="1200" b="1" i="1">
                                      <a:latin typeface="Cambria Math" panose="02040503050406030204" pitchFamily="18" charset="0"/>
                                    </a:rPr>
                                  </m:ctrlPr>
                                </m:sSubPr>
                                <m:e>
                                  <m:r>
                                    <a:rPr lang="zh-CN" altLang="en-US" sz="1200" b="1" i="1">
                                      <a:latin typeface="Cambria Math" panose="02040503050406030204" pitchFamily="18" charset="0"/>
                                    </a:rPr>
                                    <m:t>𝑪</m:t>
                                  </m:r>
                                </m:e>
                                <m:sub>
                                  <m:r>
                                    <a:rPr lang="zh-CN" altLang="en-US" sz="1200" b="1" i="1">
                                      <a:latin typeface="Cambria Math" panose="02040503050406030204" pitchFamily="18" charset="0"/>
                                    </a:rPr>
                                    <m:t>𝟐</m:t>
                                  </m:r>
                                </m:sub>
                              </m:sSub>
                            </m:e>
                          </m:d>
                        </m:num>
                        <m:den>
                          <m:d>
                            <m:dPr>
                              <m:ctrlPr>
                                <a:rPr lang="zh-CN" altLang="en-US" sz="1200" b="1" i="1">
                                  <a:latin typeface="Cambria Math" panose="02040503050406030204" pitchFamily="18" charset="0"/>
                                </a:rPr>
                              </m:ctrlPr>
                            </m:dPr>
                            <m:e>
                              <m:sSup>
                                <m:sSupPr>
                                  <m:ctrlPr>
                                    <a:rPr lang="zh-CN" altLang="en-US" sz="1200" b="1" i="1">
                                      <a:latin typeface="Cambria Math" panose="02040503050406030204" pitchFamily="18" charset="0"/>
                                    </a:rPr>
                                  </m:ctrlPr>
                                </m:sSupPr>
                                <m:e>
                                  <m:sSubSup>
                                    <m:sSubSupPr>
                                      <m:ctrlPr>
                                        <a:rPr lang="zh-CN" altLang="en-US" sz="1200" b="1" i="1">
                                          <a:latin typeface="Cambria Math" panose="02040503050406030204" pitchFamily="18" charset="0"/>
                                        </a:rPr>
                                      </m:ctrlPr>
                                    </m:sSubSupPr>
                                    <m:e>
                                      <m:r>
                                        <a:rPr lang="zh-CN" altLang="en-US" sz="1200" b="1" i="1">
                                          <a:latin typeface="Cambria Math" panose="02040503050406030204" pitchFamily="18" charset="0"/>
                                        </a:rPr>
                                        <m:t>𝝁</m:t>
                                      </m:r>
                                    </m:e>
                                    <m:sub>
                                      <m:r>
                                        <a:rPr lang="zh-CN" altLang="en-US" sz="1200" b="1" i="1">
                                          <a:latin typeface="Cambria Math" panose="02040503050406030204" pitchFamily="18" charset="0"/>
                                        </a:rPr>
                                        <m:t>𝒑𝒓𝒆𝒅</m:t>
                                      </m:r>
                                    </m:sub>
                                    <m:sup>
                                      <m:r>
                                        <a:rPr lang="zh-CN" altLang="en-US" sz="1200" b="1" i="1">
                                          <a:latin typeface="Cambria Math" panose="02040503050406030204" pitchFamily="18" charset="0"/>
                                        </a:rPr>
                                        <m:t>𝒕</m:t>
                                      </m:r>
                                    </m:sup>
                                  </m:sSubSup>
                                </m:e>
                                <m:sup>
                                  <m:r>
                                    <a:rPr lang="zh-CN" altLang="en-US" sz="1200" b="1" i="1">
                                      <a:latin typeface="Cambria Math" panose="02040503050406030204" pitchFamily="18" charset="0"/>
                                    </a:rPr>
                                    <m:t>𝟐</m:t>
                                  </m:r>
                                </m:sup>
                              </m:sSup>
                              <m:r>
                                <a:rPr lang="zh-CN" altLang="en-US" sz="1200" b="1" i="1">
                                  <a:latin typeface="Cambria Math" panose="02040503050406030204" pitchFamily="18" charset="0"/>
                                </a:rPr>
                                <m:t>+</m:t>
                              </m:r>
                              <m:sSup>
                                <m:sSupPr>
                                  <m:ctrlPr>
                                    <a:rPr lang="zh-CN" altLang="en-US" sz="1200" b="1" i="1">
                                      <a:latin typeface="Cambria Math" panose="02040503050406030204" pitchFamily="18" charset="0"/>
                                    </a:rPr>
                                  </m:ctrlPr>
                                </m:sSupPr>
                                <m:e>
                                  <m:sSubSup>
                                    <m:sSubSupPr>
                                      <m:ctrlPr>
                                        <a:rPr lang="zh-CN" altLang="en-US" sz="1200" b="1" i="1">
                                          <a:latin typeface="Cambria Math" panose="02040503050406030204" pitchFamily="18" charset="0"/>
                                        </a:rPr>
                                      </m:ctrlPr>
                                    </m:sSubSupPr>
                                    <m:e>
                                      <m:r>
                                        <a:rPr lang="zh-CN" altLang="en-US" sz="1200" b="1" i="1">
                                          <a:latin typeface="Cambria Math" panose="02040503050406030204" pitchFamily="18" charset="0"/>
                                        </a:rPr>
                                        <m:t>𝝁</m:t>
                                      </m:r>
                                    </m:e>
                                    <m:sub>
                                      <m:r>
                                        <a:rPr lang="zh-CN" altLang="en-US" sz="1200" b="1" i="1">
                                          <a:latin typeface="Cambria Math" panose="02040503050406030204" pitchFamily="18" charset="0"/>
                                        </a:rPr>
                                        <m:t>𝒓𝒆𝒂𝒍</m:t>
                                      </m:r>
                                    </m:sub>
                                    <m:sup>
                                      <m:r>
                                        <a:rPr lang="zh-CN" altLang="en-US" sz="1200" b="1" i="1">
                                          <a:latin typeface="Cambria Math" panose="02040503050406030204" pitchFamily="18" charset="0"/>
                                        </a:rPr>
                                        <m:t>𝒕</m:t>
                                      </m:r>
                                    </m:sup>
                                  </m:sSubSup>
                                </m:e>
                                <m:sup>
                                  <m:r>
                                    <a:rPr lang="zh-CN" altLang="en-US" sz="1200" b="1" i="1">
                                      <a:latin typeface="Cambria Math" panose="02040503050406030204" pitchFamily="18" charset="0"/>
                                    </a:rPr>
                                    <m:t>𝟐</m:t>
                                  </m:r>
                                </m:sup>
                              </m:sSup>
                              <m:r>
                                <a:rPr lang="zh-CN" altLang="en-US" sz="1200" b="1" i="1">
                                  <a:latin typeface="Cambria Math" panose="02040503050406030204" pitchFamily="18" charset="0"/>
                                </a:rPr>
                                <m:t>+</m:t>
                              </m:r>
                              <m:sSub>
                                <m:sSubPr>
                                  <m:ctrlPr>
                                    <a:rPr lang="zh-CN" altLang="en-US" sz="1200" b="1" i="1">
                                      <a:latin typeface="Cambria Math" panose="02040503050406030204" pitchFamily="18" charset="0"/>
                                    </a:rPr>
                                  </m:ctrlPr>
                                </m:sSubPr>
                                <m:e>
                                  <m:r>
                                    <a:rPr lang="zh-CN" altLang="en-US" sz="1200" b="1" i="1">
                                      <a:latin typeface="Cambria Math" panose="02040503050406030204" pitchFamily="18" charset="0"/>
                                    </a:rPr>
                                    <m:t>𝑪</m:t>
                                  </m:r>
                                </m:e>
                                <m:sub>
                                  <m:r>
                                    <a:rPr lang="zh-CN" altLang="en-US" sz="1200" b="1" i="1">
                                      <a:latin typeface="Cambria Math" panose="02040503050406030204" pitchFamily="18" charset="0"/>
                                    </a:rPr>
                                    <m:t>𝟏</m:t>
                                  </m:r>
                                </m:sub>
                              </m:sSub>
                              <m:r>
                                <a:rPr lang="zh-CN" altLang="en-US" sz="1200" b="1" i="1">
                                  <a:latin typeface="Cambria Math" panose="02040503050406030204" pitchFamily="18" charset="0"/>
                                </a:rPr>
                                <m:t>)(</m:t>
                              </m:r>
                              <m:sSup>
                                <m:sSupPr>
                                  <m:ctrlPr>
                                    <a:rPr lang="zh-CN" altLang="en-US" sz="1200" b="1" i="1">
                                      <a:latin typeface="Cambria Math" panose="02040503050406030204" pitchFamily="18" charset="0"/>
                                    </a:rPr>
                                  </m:ctrlPr>
                                </m:sSupPr>
                                <m:e>
                                  <m:sSubSup>
                                    <m:sSubSupPr>
                                      <m:ctrlPr>
                                        <a:rPr lang="zh-CN" altLang="en-US" sz="1200" b="1" i="1">
                                          <a:latin typeface="Cambria Math" panose="02040503050406030204" pitchFamily="18" charset="0"/>
                                        </a:rPr>
                                      </m:ctrlPr>
                                    </m:sSubSupPr>
                                    <m:e>
                                      <m:r>
                                        <a:rPr lang="zh-CN" altLang="en-US" sz="1200" b="1" i="1">
                                          <a:latin typeface="Cambria Math" panose="02040503050406030204" pitchFamily="18" charset="0"/>
                                        </a:rPr>
                                        <m:t>𝝈</m:t>
                                      </m:r>
                                    </m:e>
                                    <m:sub>
                                      <m:r>
                                        <a:rPr lang="zh-CN" altLang="en-US" sz="1200" b="1" i="1">
                                          <a:latin typeface="Cambria Math" panose="02040503050406030204" pitchFamily="18" charset="0"/>
                                        </a:rPr>
                                        <m:t>𝒑𝒓𝒆𝒅</m:t>
                                      </m:r>
                                    </m:sub>
                                    <m:sup>
                                      <m:r>
                                        <a:rPr lang="zh-CN" altLang="en-US" sz="1200" b="1" i="1">
                                          <a:latin typeface="Cambria Math" panose="02040503050406030204" pitchFamily="18" charset="0"/>
                                        </a:rPr>
                                        <m:t>𝒕</m:t>
                                      </m:r>
                                    </m:sup>
                                  </m:sSubSup>
                                </m:e>
                                <m:sup>
                                  <m:r>
                                    <a:rPr lang="zh-CN" altLang="en-US" sz="1200" b="1" i="1">
                                      <a:latin typeface="Cambria Math" panose="02040503050406030204" pitchFamily="18" charset="0"/>
                                    </a:rPr>
                                    <m:t>𝟐</m:t>
                                  </m:r>
                                </m:sup>
                              </m:sSup>
                              <m:r>
                                <a:rPr lang="zh-CN" altLang="en-US" sz="1200" b="1" i="1">
                                  <a:latin typeface="Cambria Math" panose="02040503050406030204" pitchFamily="18" charset="0"/>
                                </a:rPr>
                                <m:t>+</m:t>
                              </m:r>
                              <m:sSup>
                                <m:sSupPr>
                                  <m:ctrlPr>
                                    <a:rPr lang="zh-CN" altLang="en-US" sz="1200" b="1" i="1">
                                      <a:latin typeface="Cambria Math" panose="02040503050406030204" pitchFamily="18" charset="0"/>
                                    </a:rPr>
                                  </m:ctrlPr>
                                </m:sSupPr>
                                <m:e>
                                  <m:sSubSup>
                                    <m:sSubSupPr>
                                      <m:ctrlPr>
                                        <a:rPr lang="zh-CN" altLang="en-US" sz="1200" b="1" i="1">
                                          <a:latin typeface="Cambria Math" panose="02040503050406030204" pitchFamily="18" charset="0"/>
                                        </a:rPr>
                                      </m:ctrlPr>
                                    </m:sSubSupPr>
                                    <m:e>
                                      <m:r>
                                        <a:rPr lang="zh-CN" altLang="en-US" sz="1200" b="1" i="1">
                                          <a:latin typeface="Cambria Math" panose="02040503050406030204" pitchFamily="18" charset="0"/>
                                        </a:rPr>
                                        <m:t>𝝈</m:t>
                                      </m:r>
                                    </m:e>
                                    <m:sub>
                                      <m:r>
                                        <a:rPr lang="zh-CN" altLang="en-US" sz="1200" b="1" i="1">
                                          <a:latin typeface="Cambria Math" panose="02040503050406030204" pitchFamily="18" charset="0"/>
                                        </a:rPr>
                                        <m:t>𝒓𝒆𝒂𝒍</m:t>
                                      </m:r>
                                    </m:sub>
                                    <m:sup>
                                      <m:r>
                                        <a:rPr lang="zh-CN" altLang="en-US" sz="1200" b="1" i="1">
                                          <a:latin typeface="Cambria Math" panose="02040503050406030204" pitchFamily="18" charset="0"/>
                                        </a:rPr>
                                        <m:t>𝒕</m:t>
                                      </m:r>
                                    </m:sup>
                                  </m:sSubSup>
                                </m:e>
                                <m:sup>
                                  <m:r>
                                    <a:rPr lang="zh-CN" altLang="en-US" sz="1200" b="1" i="1">
                                      <a:latin typeface="Cambria Math" panose="02040503050406030204" pitchFamily="18" charset="0"/>
                                    </a:rPr>
                                    <m:t>𝟐</m:t>
                                  </m:r>
                                </m:sup>
                              </m:sSup>
                              <m:r>
                                <a:rPr lang="zh-CN" altLang="en-US" sz="1200" b="1" i="1">
                                  <a:latin typeface="Cambria Math" panose="02040503050406030204" pitchFamily="18" charset="0"/>
                                </a:rPr>
                                <m:t>+</m:t>
                              </m:r>
                              <m:sSub>
                                <m:sSubPr>
                                  <m:ctrlPr>
                                    <a:rPr lang="zh-CN" altLang="en-US" sz="1200" b="1" i="1">
                                      <a:latin typeface="Cambria Math" panose="02040503050406030204" pitchFamily="18" charset="0"/>
                                    </a:rPr>
                                  </m:ctrlPr>
                                </m:sSubPr>
                                <m:e>
                                  <m:r>
                                    <a:rPr lang="zh-CN" altLang="en-US" sz="1200" b="1" i="1">
                                      <a:latin typeface="Cambria Math" panose="02040503050406030204" pitchFamily="18" charset="0"/>
                                    </a:rPr>
                                    <m:t>𝑪</m:t>
                                  </m:r>
                                </m:e>
                                <m:sub>
                                  <m:r>
                                    <a:rPr lang="zh-CN" altLang="en-US" sz="1200" b="1" i="1">
                                      <a:latin typeface="Cambria Math" panose="02040503050406030204" pitchFamily="18" charset="0"/>
                                    </a:rPr>
                                    <m:t>𝟐</m:t>
                                  </m:r>
                                </m:sub>
                              </m:sSub>
                            </m:e>
                          </m:d>
                        </m:den>
                      </m:f>
                    </m:oMath>
                  </m:oMathPara>
                </a14:m>
                <a:endParaRPr lang="zh-CN" altLang="en-US" sz="1200" b="1" i="1" dirty="0">
                  <a:latin typeface="Times New Roman" panose="02020603050405020304" pitchFamily="18" charset="0"/>
                  <a:cs typeface="Times New Roman" panose="02020603050405020304" pitchFamily="18" charset="0"/>
                </a:endParaRPr>
              </a:p>
            </p:txBody>
          </p:sp>
        </mc:Choice>
        <mc:Fallback xmlns="">
          <p:sp>
            <p:nvSpPr>
              <p:cNvPr id="37" name="矩形 36">
                <a:extLst>
                  <a:ext uri="{FF2B5EF4-FFF2-40B4-BE49-F238E27FC236}">
                    <a16:creationId xmlns:a16="http://schemas.microsoft.com/office/drawing/2014/main" id="{E33D2FF1-E09A-45BE-8E52-3DC897E35AAF}"/>
                  </a:ext>
                </a:extLst>
              </p:cNvPr>
              <p:cNvSpPr>
                <a:spLocks noRot="1" noChangeAspect="1" noMove="1" noResize="1" noEditPoints="1" noAdjustHandles="1" noChangeArrowheads="1" noChangeShapeType="1" noTextEdit="1"/>
              </p:cNvSpPr>
              <p:nvPr/>
            </p:nvSpPr>
            <p:spPr>
              <a:xfrm>
                <a:off x="4942649" y="1988337"/>
                <a:ext cx="3951851" cy="616900"/>
              </a:xfrm>
              <a:prstGeom prst="rect">
                <a:avLst/>
              </a:prstGeom>
              <a:blipFill>
                <a:blip r:embed="rId11"/>
                <a:stretch>
                  <a:fillRect/>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8" name="矩形 37">
                <a:extLst>
                  <a:ext uri="{FF2B5EF4-FFF2-40B4-BE49-F238E27FC236}">
                    <a16:creationId xmlns:a16="http://schemas.microsoft.com/office/drawing/2014/main" id="{C5780DDB-3BAB-45B1-AFAF-9DB4400D977E}"/>
                  </a:ext>
                </a:extLst>
              </p:cNvPr>
              <p:cNvSpPr/>
              <p:nvPr/>
            </p:nvSpPr>
            <p:spPr>
              <a:xfrm>
                <a:off x="231223" y="5571943"/>
                <a:ext cx="4289117" cy="338554"/>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zh-CN" altLang="en-US" sz="1600" b="1" i="1" smtClean="0">
                              <a:solidFill>
                                <a:srgbClr val="000000"/>
                              </a:solidFill>
                              <a:latin typeface="Cambria Math" panose="02040503050406030204" pitchFamily="18" charset="0"/>
                            </a:rPr>
                          </m:ctrlPr>
                        </m:sSupPr>
                        <m:e>
                          <m:r>
                            <a:rPr lang="zh-CN" altLang="en-US" sz="1600" b="1" i="1">
                              <a:solidFill>
                                <a:srgbClr val="000000"/>
                              </a:solidFill>
                              <a:latin typeface="Cambria Math" panose="02040503050406030204" pitchFamily="18" charset="0"/>
                            </a:rPr>
                            <m:t>𝑳𝒐𝒔𝒔</m:t>
                          </m:r>
                        </m:e>
                        <m:sup>
                          <m:r>
                            <a:rPr lang="zh-CN" altLang="en-US" sz="1600" b="1" i="1">
                              <a:solidFill>
                                <a:srgbClr val="000000"/>
                              </a:solidFill>
                              <a:latin typeface="Cambria Math" panose="02040503050406030204" pitchFamily="18" charset="0"/>
                            </a:rPr>
                            <m:t>𝒕</m:t>
                          </m:r>
                        </m:sup>
                      </m:sSup>
                      <m:r>
                        <a:rPr lang="zh-CN" altLang="en-US" sz="1600" b="1" i="1">
                          <a:solidFill>
                            <a:srgbClr val="000000"/>
                          </a:solidFill>
                          <a:latin typeface="Cambria Math" panose="02040503050406030204" pitchFamily="18" charset="0"/>
                        </a:rPr>
                        <m:t>=</m:t>
                      </m:r>
                      <m:r>
                        <a:rPr lang="en-US" altLang="zh-CN" sz="1600" b="1" i="1" smtClean="0">
                          <a:solidFill>
                            <a:srgbClr val="000000"/>
                          </a:solidFill>
                          <a:latin typeface="Cambria Math" panose="02040503050406030204" pitchFamily="18" charset="0"/>
                        </a:rPr>
                        <m:t>−</m:t>
                      </m:r>
                      <m:d>
                        <m:dPr>
                          <m:ctrlPr>
                            <a:rPr lang="zh-CN" altLang="en-US" sz="1600" b="1" i="1" smtClean="0">
                              <a:solidFill>
                                <a:srgbClr val="000000"/>
                              </a:solidFill>
                              <a:latin typeface="Cambria Math" panose="02040503050406030204" pitchFamily="18" charset="0"/>
                            </a:rPr>
                          </m:ctrlPr>
                        </m:dPr>
                        <m:e>
                          <m:r>
                            <a:rPr lang="zh-CN" altLang="en-US" sz="1600" b="1" i="1">
                              <a:solidFill>
                                <a:srgbClr val="000000"/>
                              </a:solidFill>
                              <a:latin typeface="Cambria Math" panose="02040503050406030204" pitchFamily="18" charset="0"/>
                            </a:rPr>
                            <m:t>𝟏</m:t>
                          </m:r>
                          <m:r>
                            <a:rPr lang="zh-CN" altLang="en-US" sz="1600" b="1" i="1">
                              <a:solidFill>
                                <a:srgbClr val="000000"/>
                              </a:solidFill>
                              <a:latin typeface="Cambria Math" panose="02040503050406030204" pitchFamily="18" charset="0"/>
                            </a:rPr>
                            <m:t>−</m:t>
                          </m:r>
                          <m:r>
                            <a:rPr lang="zh-CN" altLang="en-US" sz="1600" b="1" i="1">
                              <a:solidFill>
                                <a:srgbClr val="000000"/>
                              </a:solidFill>
                              <a:latin typeface="Cambria Math" panose="02040503050406030204" pitchFamily="18" charset="0"/>
                            </a:rPr>
                            <m:t>𝜶</m:t>
                          </m:r>
                        </m:e>
                      </m:d>
                      <m:r>
                        <a:rPr lang="zh-CN" altLang="en-US" sz="1600" b="1" i="1">
                          <a:solidFill>
                            <a:srgbClr val="000000"/>
                          </a:solidFill>
                          <a:latin typeface="Cambria Math" panose="02040503050406030204" pitchFamily="18" charset="0"/>
                        </a:rPr>
                        <m:t>𝒍𝒐</m:t>
                      </m:r>
                      <m:r>
                        <a:rPr lang="en-US" altLang="zh-CN" sz="1600" b="1" i="1" smtClean="0">
                          <a:solidFill>
                            <a:srgbClr val="000000"/>
                          </a:solidFill>
                          <a:latin typeface="Cambria Math" panose="02040503050406030204" pitchFamily="18" charset="0"/>
                        </a:rPr>
                        <m:t>𝒈</m:t>
                      </m:r>
                      <m:d>
                        <m:dPr>
                          <m:ctrlPr>
                            <a:rPr lang="en-US" altLang="zh-CN" sz="1600" b="1" i="1" smtClean="0">
                              <a:solidFill>
                                <a:srgbClr val="000000"/>
                              </a:solidFill>
                              <a:latin typeface="Cambria Math" panose="02040503050406030204" pitchFamily="18" charset="0"/>
                            </a:rPr>
                          </m:ctrlPr>
                        </m:dPr>
                        <m:e>
                          <m:r>
                            <a:rPr lang="zh-CN" altLang="en-US" sz="1600" b="1" i="1">
                              <a:solidFill>
                                <a:srgbClr val="000000"/>
                              </a:solidFill>
                              <a:latin typeface="Cambria Math" panose="02040503050406030204" pitchFamily="18" charset="0"/>
                            </a:rPr>
                            <m:t> </m:t>
                          </m:r>
                          <m:sSup>
                            <m:sSupPr>
                              <m:ctrlPr>
                                <a:rPr lang="zh-CN" altLang="en-US" sz="1600" b="1" i="1">
                                  <a:solidFill>
                                    <a:srgbClr val="000000"/>
                                  </a:solidFill>
                                  <a:latin typeface="Cambria Math" panose="02040503050406030204" pitchFamily="18" charset="0"/>
                                </a:rPr>
                              </m:ctrlPr>
                            </m:sSupPr>
                            <m:e>
                              <m:r>
                                <a:rPr lang="zh-CN" altLang="en-US" sz="1600" b="1" i="1">
                                  <a:solidFill>
                                    <a:srgbClr val="000000"/>
                                  </a:solidFill>
                                  <a:latin typeface="Cambria Math" panose="02040503050406030204" pitchFamily="18" charset="0"/>
                                </a:rPr>
                                <m:t>𝑴𝑺𝑺𝑰𝑴</m:t>
                              </m:r>
                              <m:r>
                                <a:rPr lang="zh-CN" altLang="en-US" sz="1600" b="1" i="1">
                                  <a:solidFill>
                                    <a:srgbClr val="000000"/>
                                  </a:solidFill>
                                  <a:latin typeface="Cambria Math" panose="02040503050406030204" pitchFamily="18" charset="0"/>
                                </a:rPr>
                                <m:t> </m:t>
                              </m:r>
                            </m:e>
                            <m:sup>
                              <m:r>
                                <a:rPr lang="zh-CN" altLang="en-US" sz="1600" b="1" i="1">
                                  <a:solidFill>
                                    <a:srgbClr val="000000"/>
                                  </a:solidFill>
                                  <a:latin typeface="Cambria Math" panose="02040503050406030204" pitchFamily="18" charset="0"/>
                                </a:rPr>
                                <m:t>𝒕</m:t>
                              </m:r>
                            </m:sup>
                          </m:sSup>
                        </m:e>
                      </m:d>
                      <m:r>
                        <a:rPr lang="zh-CN" altLang="en-US" sz="1600" b="1" i="1">
                          <a:solidFill>
                            <a:srgbClr val="000000"/>
                          </a:solidFill>
                          <a:latin typeface="Cambria Math" panose="02040503050406030204" pitchFamily="18" charset="0"/>
                        </a:rPr>
                        <m:t>+</m:t>
                      </m:r>
                      <m:r>
                        <a:rPr lang="zh-CN" altLang="en-US" sz="1600" b="1" i="1">
                          <a:solidFill>
                            <a:srgbClr val="000000"/>
                          </a:solidFill>
                          <a:latin typeface="Cambria Math" panose="02040503050406030204" pitchFamily="18" charset="0"/>
                        </a:rPr>
                        <m:t>𝜶</m:t>
                      </m:r>
                      <m:r>
                        <m:rPr>
                          <m:nor/>
                        </m:rPr>
                        <a:rPr lang="zh-CN" altLang="en-US" sz="1600" b="1" i="1">
                          <a:solidFill>
                            <a:srgbClr val="000000"/>
                          </a:solidFill>
                          <a:latin typeface="Times New Roman" panose="02020603050405020304" pitchFamily="18" charset="0"/>
                          <a:cs typeface="Times New Roman" panose="02020603050405020304" pitchFamily="18" charset="0"/>
                        </a:rPr>
                        <m:t>RMS</m:t>
                      </m:r>
                      <m:sSup>
                        <m:sSupPr>
                          <m:ctrlPr>
                            <a:rPr lang="zh-CN" altLang="en-US" sz="1600" b="1" i="1">
                              <a:solidFill>
                                <a:srgbClr val="000000"/>
                              </a:solidFill>
                              <a:latin typeface="Cambria Math" panose="02040503050406030204" pitchFamily="18" charset="0"/>
                            </a:rPr>
                          </m:ctrlPr>
                        </m:sSupPr>
                        <m:e>
                          <m:r>
                            <m:rPr>
                              <m:nor/>
                            </m:rPr>
                            <a:rPr lang="zh-CN" altLang="en-US" sz="1600" b="1" i="1">
                              <a:solidFill>
                                <a:srgbClr val="000000"/>
                              </a:solidFill>
                              <a:latin typeface="Times New Roman" panose="02020603050405020304" pitchFamily="18" charset="0"/>
                              <a:cs typeface="Times New Roman" panose="02020603050405020304" pitchFamily="18" charset="0"/>
                            </a:rPr>
                            <m:t>E</m:t>
                          </m:r>
                        </m:e>
                        <m:sup>
                          <m:r>
                            <a:rPr lang="zh-CN" altLang="en-US" sz="1600" b="1" i="1">
                              <a:solidFill>
                                <a:srgbClr val="000000"/>
                              </a:solidFill>
                              <a:latin typeface="Cambria Math" panose="02040503050406030204" pitchFamily="18" charset="0"/>
                            </a:rPr>
                            <m:t>𝒕</m:t>
                          </m:r>
                        </m:sup>
                      </m:sSup>
                    </m:oMath>
                  </m:oMathPara>
                </a14:m>
                <a:endParaRPr lang="zh-CN" altLang="en-US" sz="1400" b="1" i="1" dirty="0">
                  <a:latin typeface="Times New Roman" panose="02020603050405020304" pitchFamily="18" charset="0"/>
                  <a:ea typeface="黑体" panose="02010609060101010101" pitchFamily="49" charset="-122"/>
                  <a:cs typeface="Times New Roman" panose="02020603050405020304" pitchFamily="18" charset="0"/>
                </a:endParaRPr>
              </a:p>
            </p:txBody>
          </p:sp>
        </mc:Choice>
        <mc:Fallback xmlns="">
          <p:sp>
            <p:nvSpPr>
              <p:cNvPr id="38" name="矩形 37">
                <a:extLst>
                  <a:ext uri="{FF2B5EF4-FFF2-40B4-BE49-F238E27FC236}">
                    <a16:creationId xmlns:a16="http://schemas.microsoft.com/office/drawing/2014/main" id="{C5780DDB-3BAB-45B1-AFAF-9DB4400D977E}"/>
                  </a:ext>
                </a:extLst>
              </p:cNvPr>
              <p:cNvSpPr>
                <a:spLocks noRot="1" noChangeAspect="1" noMove="1" noResize="1" noEditPoints="1" noAdjustHandles="1" noChangeArrowheads="1" noChangeShapeType="1" noTextEdit="1"/>
              </p:cNvSpPr>
              <p:nvPr/>
            </p:nvSpPr>
            <p:spPr>
              <a:xfrm>
                <a:off x="231223" y="5571943"/>
                <a:ext cx="4289117" cy="338554"/>
              </a:xfrm>
              <a:prstGeom prst="rect">
                <a:avLst/>
              </a:prstGeom>
              <a:blipFill>
                <a:blip r:embed="rId12"/>
                <a:stretch>
                  <a:fillRect b="-5357"/>
                </a:stretch>
              </a:blipFill>
              <a:ln>
                <a:noFill/>
              </a:ln>
            </p:spPr>
            <p:txBody>
              <a:bodyPr/>
              <a:lstStyle/>
              <a:p>
                <a:r>
                  <a:rPr lang="zh-CN" altLang="en-US">
                    <a:noFill/>
                  </a:rPr>
                  <a:t> </a:t>
                </a:r>
              </a:p>
            </p:txBody>
          </p:sp>
        </mc:Fallback>
      </mc:AlternateContent>
      <p:sp>
        <p:nvSpPr>
          <p:cNvPr id="39" name="矩形 38">
            <a:extLst>
              <a:ext uri="{FF2B5EF4-FFF2-40B4-BE49-F238E27FC236}">
                <a16:creationId xmlns:a16="http://schemas.microsoft.com/office/drawing/2014/main" id="{F9813B78-30FE-4F85-9991-23EC1AA9CB36}"/>
              </a:ext>
            </a:extLst>
          </p:cNvPr>
          <p:cNvSpPr/>
          <p:nvPr/>
        </p:nvSpPr>
        <p:spPr>
          <a:xfrm>
            <a:off x="271084" y="5014400"/>
            <a:ext cx="1794639" cy="338554"/>
          </a:xfrm>
          <a:prstGeom prst="rect">
            <a:avLst/>
          </a:prstGeom>
          <a:ln w="19050">
            <a:noFill/>
          </a:ln>
        </p:spPr>
        <p:txBody>
          <a:bodyPr wrap="square">
            <a:spAutoFit/>
          </a:bodyPr>
          <a:lstStyle/>
          <a:p>
            <a:pPr algn="just"/>
            <a:r>
              <a:rPr lang="zh-CN" altLang="en-US" sz="1600" b="1" dirty="0">
                <a:solidFill>
                  <a:srgbClr val="FF0000"/>
                </a:solidFill>
                <a:latin typeface="黑体" panose="02010609060101010101" pitchFamily="49" charset="-122"/>
                <a:ea typeface="黑体" panose="02010609060101010101" pitchFamily="49" charset="-122"/>
                <a:cs typeface="Times New Roman" panose="02020603050405020304" pitchFamily="18" charset="0"/>
              </a:rPr>
              <a:t>混合损失函数</a:t>
            </a:r>
            <a:endParaRPr lang="en-US" altLang="zh-CN" sz="1600" b="1" dirty="0">
              <a:solidFill>
                <a:srgbClr val="FF0000"/>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40" name="矩形 39">
            <a:extLst>
              <a:ext uri="{FF2B5EF4-FFF2-40B4-BE49-F238E27FC236}">
                <a16:creationId xmlns:a16="http://schemas.microsoft.com/office/drawing/2014/main" id="{8B1E9AAE-49B3-40A0-9076-906763B82AE8}"/>
              </a:ext>
            </a:extLst>
          </p:cNvPr>
          <p:cNvSpPr/>
          <p:nvPr/>
        </p:nvSpPr>
        <p:spPr>
          <a:xfrm>
            <a:off x="4963641" y="5024209"/>
            <a:ext cx="3271256" cy="1344151"/>
          </a:xfrm>
          <a:prstGeom prst="rect">
            <a:avLst/>
          </a:prstGeom>
          <a:ln w="19050">
            <a:solidFill>
              <a:srgbClr val="4181C8"/>
            </a:solidFill>
          </a:ln>
        </p:spPr>
        <p:txBody>
          <a:bodyPr wrap="square">
            <a:spAutoFit/>
          </a:bodyPr>
          <a:lstStyle/>
          <a:p>
            <a:pPr>
              <a:lnSpc>
                <a:spcPct val="150000"/>
              </a:lnSpc>
            </a:pPr>
            <a:r>
              <a:rPr lang="zh-CN" altLang="en-US" sz="1400" dirty="0">
                <a:solidFill>
                  <a:srgbClr val="22659C"/>
                </a:solidFill>
                <a:latin typeface="Times New Roman" panose="02020603050405020304" pitchFamily="18" charset="0"/>
                <a:ea typeface="黑体" panose="02010609060101010101" pitchFamily="49" charset="-122"/>
                <a:cs typeface="Times New Roman" panose="02020603050405020304" pitchFamily="18" charset="0"/>
              </a:rPr>
              <a:t>引入结构相似性信息</a:t>
            </a:r>
            <a:endParaRPr lang="en-US" altLang="zh-CN" sz="1400" dirty="0">
              <a:solidFill>
                <a:srgbClr val="22659C"/>
              </a:solidFill>
              <a:latin typeface="Times New Roman" panose="02020603050405020304" pitchFamily="18" charset="0"/>
              <a:ea typeface="黑体" panose="02010609060101010101" pitchFamily="49" charset="-122"/>
              <a:cs typeface="Times New Roman" panose="02020603050405020304" pitchFamily="18" charset="0"/>
            </a:endParaRPr>
          </a:p>
          <a:p>
            <a:pPr>
              <a:lnSpc>
                <a:spcPct val="150000"/>
              </a:lnSpc>
            </a:pPr>
            <a:r>
              <a:rPr lang="en-US" altLang="zh-CN" sz="1400" dirty="0">
                <a:solidFill>
                  <a:srgbClr val="22659C"/>
                </a:solidFill>
                <a:latin typeface="Times New Roman" panose="02020603050405020304" pitchFamily="18" charset="0"/>
                <a:ea typeface="黑体" panose="02010609060101010101" pitchFamily="49" charset="-122"/>
                <a:cs typeface="Times New Roman" panose="02020603050405020304" pitchFamily="18" charset="0"/>
              </a:rPr>
              <a:t>a.</a:t>
            </a:r>
            <a:r>
              <a:rPr lang="zh-CN" altLang="en-US" sz="1400" dirty="0">
                <a:solidFill>
                  <a:srgbClr val="22659C"/>
                </a:solidFill>
                <a:latin typeface="Times New Roman" panose="02020603050405020304" pitchFamily="18" charset="0"/>
                <a:ea typeface="黑体" panose="02010609060101010101" pitchFamily="49" charset="-122"/>
                <a:cs typeface="Times New Roman" panose="02020603050405020304" pitchFamily="18" charset="0"/>
              </a:rPr>
              <a:t>提高预测云图的分布平滑性</a:t>
            </a:r>
            <a:endParaRPr lang="en-US" altLang="zh-CN" sz="1400" dirty="0">
              <a:solidFill>
                <a:srgbClr val="22659C"/>
              </a:solidFill>
              <a:latin typeface="Times New Roman" panose="02020603050405020304" pitchFamily="18" charset="0"/>
              <a:ea typeface="黑体" panose="02010609060101010101" pitchFamily="49" charset="-122"/>
              <a:cs typeface="Times New Roman" panose="02020603050405020304" pitchFamily="18" charset="0"/>
            </a:endParaRPr>
          </a:p>
          <a:p>
            <a:pPr>
              <a:lnSpc>
                <a:spcPct val="150000"/>
              </a:lnSpc>
            </a:pPr>
            <a:r>
              <a:rPr lang="en-US" altLang="zh-CN" sz="1400" dirty="0">
                <a:solidFill>
                  <a:srgbClr val="22659C"/>
                </a:solidFill>
                <a:latin typeface="Times New Roman" panose="02020603050405020304" pitchFamily="18" charset="0"/>
                <a:ea typeface="黑体" panose="02010609060101010101" pitchFamily="49" charset="-122"/>
                <a:cs typeface="Times New Roman" panose="02020603050405020304" pitchFamily="18" charset="0"/>
              </a:rPr>
              <a:t>b.</a:t>
            </a:r>
            <a:r>
              <a:rPr lang="zh-CN" altLang="en-US" sz="1400" dirty="0">
                <a:solidFill>
                  <a:srgbClr val="22659C"/>
                </a:solidFill>
                <a:latin typeface="Times New Roman" panose="02020603050405020304" pitchFamily="18" charset="0"/>
                <a:ea typeface="黑体" panose="02010609060101010101" pitchFamily="49" charset="-122"/>
                <a:cs typeface="Times New Roman" panose="02020603050405020304" pitchFamily="18" charset="0"/>
              </a:rPr>
              <a:t>减弱锯齿效应</a:t>
            </a:r>
            <a:endParaRPr lang="en-US" altLang="zh-CN" sz="1400" dirty="0">
              <a:solidFill>
                <a:srgbClr val="22659C"/>
              </a:solidFill>
              <a:latin typeface="Times New Roman" panose="02020603050405020304" pitchFamily="18" charset="0"/>
              <a:ea typeface="黑体" panose="02010609060101010101" pitchFamily="49" charset="-122"/>
              <a:cs typeface="Times New Roman" panose="02020603050405020304" pitchFamily="18" charset="0"/>
            </a:endParaRPr>
          </a:p>
          <a:p>
            <a:pPr>
              <a:lnSpc>
                <a:spcPct val="150000"/>
              </a:lnSpc>
            </a:pPr>
            <a:r>
              <a:rPr lang="en-US" altLang="zh-CN" sz="1400" dirty="0">
                <a:solidFill>
                  <a:srgbClr val="22659C"/>
                </a:solidFill>
                <a:latin typeface="Times New Roman" panose="02020603050405020304" pitchFamily="18" charset="0"/>
                <a:ea typeface="黑体" panose="02010609060101010101" pitchFamily="49" charset="-122"/>
                <a:cs typeface="Times New Roman" panose="02020603050405020304" pitchFamily="18" charset="0"/>
              </a:rPr>
              <a:t>c.</a:t>
            </a:r>
            <a:r>
              <a:rPr lang="zh-CN" altLang="en-US" sz="1400" dirty="0">
                <a:solidFill>
                  <a:srgbClr val="22659C"/>
                </a:solidFill>
                <a:latin typeface="Times New Roman" panose="02020603050405020304" pitchFamily="18" charset="0"/>
                <a:ea typeface="黑体" panose="02010609060101010101" pitchFamily="49" charset="-122"/>
                <a:cs typeface="Times New Roman" panose="02020603050405020304" pitchFamily="18" charset="0"/>
              </a:rPr>
              <a:t>降低误差水平，提高激波分界间断性</a:t>
            </a:r>
          </a:p>
        </p:txBody>
      </p:sp>
      <p:cxnSp>
        <p:nvCxnSpPr>
          <p:cNvPr id="41" name="直接箭头连接符 40">
            <a:extLst>
              <a:ext uri="{FF2B5EF4-FFF2-40B4-BE49-F238E27FC236}">
                <a16:creationId xmlns:a16="http://schemas.microsoft.com/office/drawing/2014/main" id="{6382EC63-010D-4CC3-9C7C-6248FE6C1537}"/>
              </a:ext>
            </a:extLst>
          </p:cNvPr>
          <p:cNvCxnSpPr/>
          <p:nvPr/>
        </p:nvCxnSpPr>
        <p:spPr bwMode="auto">
          <a:xfrm flipV="1">
            <a:off x="6918574" y="4710594"/>
            <a:ext cx="0" cy="303806"/>
          </a:xfrm>
          <a:prstGeom prst="straightConnector1">
            <a:avLst/>
          </a:prstGeom>
          <a:solidFill>
            <a:schemeClr val="accent1"/>
          </a:solidFill>
          <a:ln w="19050" cap="flat" cmpd="sng" algn="ctr">
            <a:solidFill>
              <a:srgbClr val="FF0000"/>
            </a:solidFill>
            <a:prstDash val="solid"/>
            <a:round/>
            <a:headEnd type="none" w="med" len="med"/>
            <a:tailEnd type="triangle"/>
          </a:ln>
        </p:spPr>
      </p:cxnSp>
    </p:spTree>
    <p:extLst>
      <p:ext uri="{BB962C8B-B14F-4D97-AF65-F5344CB8AC3E}">
        <p14:creationId xmlns:p14="http://schemas.microsoft.com/office/powerpoint/2010/main" val="3638993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a:cxnSpLocks/>
          </p:cNvCxnSpPr>
          <p:nvPr/>
        </p:nvCxnSpPr>
        <p:spPr>
          <a:xfrm>
            <a:off x="0" y="681799"/>
            <a:ext cx="5796677" cy="27777"/>
          </a:xfrm>
          <a:prstGeom prst="line">
            <a:avLst/>
          </a:prstGeom>
          <a:ln w="44450" cmpd="sng">
            <a:solidFill>
              <a:srgbClr val="005699"/>
            </a:solidFill>
            <a:prstDash val="solid"/>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20" name="图片 19">
            <a:extLst>
              <a:ext uri="{FF2B5EF4-FFF2-40B4-BE49-F238E27FC236}">
                <a16:creationId xmlns:a16="http://schemas.microsoft.com/office/drawing/2014/main" id="{6F74E694-EEF2-4139-924C-6F9DE2194B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677" y="-1783"/>
            <a:ext cx="3347323" cy="896421"/>
          </a:xfrm>
          <a:prstGeom prst="rect">
            <a:avLst/>
          </a:prstGeom>
        </p:spPr>
      </p:pic>
      <p:sp>
        <p:nvSpPr>
          <p:cNvPr id="26" name="矩形 25">
            <a:extLst>
              <a:ext uri="{FF2B5EF4-FFF2-40B4-BE49-F238E27FC236}">
                <a16:creationId xmlns:a16="http://schemas.microsoft.com/office/drawing/2014/main" id="{4A7D363C-41E0-410E-81C0-648F864C3906}"/>
              </a:ext>
            </a:extLst>
          </p:cNvPr>
          <p:cNvSpPr/>
          <p:nvPr/>
        </p:nvSpPr>
        <p:spPr>
          <a:xfrm>
            <a:off x="180000" y="0"/>
            <a:ext cx="1627369" cy="637675"/>
          </a:xfrm>
          <a:prstGeom prst="rect">
            <a:avLst/>
          </a:prstGeom>
        </p:spPr>
        <p:txBody>
          <a:bodyPr wrap="none">
            <a:spAutoFit/>
          </a:bodyPr>
          <a:lstStyle/>
          <a:p>
            <a:pPr>
              <a:lnSpc>
                <a:spcPct val="150000"/>
              </a:lnSpc>
            </a:pP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预测方法</a:t>
            </a:r>
            <a:endParaRPr lang="en-US" altLang="zh-CN" sz="2800" b="1" baseline="300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2" name="矩形 41">
            <a:extLst>
              <a:ext uri="{FF2B5EF4-FFF2-40B4-BE49-F238E27FC236}">
                <a16:creationId xmlns:a16="http://schemas.microsoft.com/office/drawing/2014/main" id="{B01D30DC-9855-467F-A472-79C0A8234D4A}"/>
              </a:ext>
            </a:extLst>
          </p:cNvPr>
          <p:cNvSpPr/>
          <p:nvPr/>
        </p:nvSpPr>
        <p:spPr>
          <a:xfrm>
            <a:off x="231223" y="944129"/>
            <a:ext cx="1576016" cy="338554"/>
          </a:xfrm>
          <a:prstGeom prst="rect">
            <a:avLst/>
          </a:prstGeom>
          <a:ln w="19050">
            <a:noFill/>
          </a:ln>
        </p:spPr>
        <p:txBody>
          <a:bodyPr wrap="square">
            <a:spAutoFit/>
          </a:bodyPr>
          <a:lstStyle/>
          <a:p>
            <a:pPr algn="just"/>
            <a:r>
              <a:rPr lang="zh-CN" altLang="en-US" sz="1600" b="1" dirty="0">
                <a:solidFill>
                  <a:srgbClr val="22659C"/>
                </a:solidFill>
                <a:latin typeface="黑体" panose="02010609060101010101" pitchFamily="49" charset="-122"/>
                <a:ea typeface="黑体" panose="02010609060101010101" pitchFamily="49" charset="-122"/>
                <a:cs typeface="Times New Roman" panose="02020603050405020304" pitchFamily="18" charset="0"/>
              </a:rPr>
              <a:t>迭代预测</a:t>
            </a:r>
            <a:endParaRPr lang="zh-CN" altLang="en-US" sz="1600" b="1" dirty="0">
              <a:solidFill>
                <a:srgbClr val="22659C"/>
              </a:solidFill>
              <a:latin typeface="黑体" panose="02010609060101010101" pitchFamily="49" charset="-122"/>
              <a:ea typeface="黑体" panose="02010609060101010101" pitchFamily="49" charset="-122"/>
            </a:endParaRPr>
          </a:p>
        </p:txBody>
      </p:sp>
      <p:sp>
        <p:nvSpPr>
          <p:cNvPr id="45" name="矩形 44">
            <a:extLst>
              <a:ext uri="{FF2B5EF4-FFF2-40B4-BE49-F238E27FC236}">
                <a16:creationId xmlns:a16="http://schemas.microsoft.com/office/drawing/2014/main" id="{48BCA86A-7D50-4B76-80C7-9ECA2BD89D68}"/>
              </a:ext>
            </a:extLst>
          </p:cNvPr>
          <p:cNvSpPr/>
          <p:nvPr/>
        </p:nvSpPr>
        <p:spPr>
          <a:xfrm>
            <a:off x="231223" y="1313461"/>
            <a:ext cx="8373434" cy="697820"/>
          </a:xfrm>
          <a:prstGeom prst="rect">
            <a:avLst/>
          </a:prstGeom>
        </p:spPr>
        <p:txBody>
          <a:bodyPr wrap="square">
            <a:spAutoFit/>
          </a:bodyPr>
          <a:lstStyle/>
          <a:p>
            <a:pPr marL="285750" indent="-285750">
              <a:lnSpc>
                <a:spcPct val="150000"/>
              </a:lnSpc>
              <a:buFont typeface="Wingdings" panose="05000000000000000000" pitchFamily="2" charset="2"/>
              <a:buChar char="Ø"/>
            </a:pPr>
            <a:r>
              <a:rPr lang="zh-CN" altLang="en-US" sz="1400" b="1" dirty="0">
                <a:latin typeface="Times New Roman" panose="02020603050405020304" pitchFamily="18" charset="0"/>
                <a:ea typeface="黑体" panose="02010609060101010101" pitchFamily="49" charset="-122"/>
                <a:cs typeface="Times New Roman" panose="02020603050405020304" pitchFamily="18" charset="0"/>
              </a:rPr>
              <a:t>瞬时预测阶段（</a:t>
            </a:r>
            <a:r>
              <a:rPr lang="en-US" altLang="zh-CN" sz="1400" b="1" dirty="0">
                <a:latin typeface="Times New Roman" panose="02020603050405020304" pitchFamily="18" charset="0"/>
                <a:ea typeface="黑体" panose="02010609060101010101" pitchFamily="49" charset="-122"/>
                <a:cs typeface="Times New Roman" panose="02020603050405020304" pitchFamily="18" charset="0"/>
              </a:rPr>
              <a:t>k-1</a:t>
            </a:r>
            <a:r>
              <a:rPr lang="zh-CN" altLang="en-US" sz="1400" b="1"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1400" b="1"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基于任意</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k</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步时序流场预测输出</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k+1</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时刻的瞬态流场（训练逻辑）</a:t>
            </a:r>
          </a:p>
          <a:p>
            <a:pPr marL="285750" indent="-285750">
              <a:lnSpc>
                <a:spcPct val="150000"/>
              </a:lnSpc>
              <a:buFont typeface="Wingdings" panose="05000000000000000000" pitchFamily="2" charset="2"/>
              <a:buChar char="Ø"/>
            </a:pPr>
            <a:r>
              <a:rPr lang="zh-CN" altLang="en-US" sz="1400" b="1" dirty="0">
                <a:latin typeface="Times New Roman" panose="02020603050405020304" pitchFamily="18" charset="0"/>
                <a:ea typeface="黑体" panose="02010609060101010101" pitchFamily="49" charset="-122"/>
                <a:cs typeface="Times New Roman" panose="02020603050405020304" pitchFamily="18" charset="0"/>
              </a:rPr>
              <a:t>时序预测阶段（</a:t>
            </a:r>
            <a:r>
              <a:rPr lang="en-US" altLang="zh-CN" sz="1400" b="1" dirty="0">
                <a:latin typeface="Times New Roman" panose="02020603050405020304" pitchFamily="18" charset="0"/>
                <a:ea typeface="黑体" panose="02010609060101010101" pitchFamily="49" charset="-122"/>
                <a:cs typeface="Times New Roman" panose="02020603050405020304" pitchFamily="18" charset="0"/>
              </a:rPr>
              <a:t>k-n</a:t>
            </a:r>
            <a:r>
              <a:rPr lang="zh-CN" altLang="en-US" sz="1400" b="1"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1400" b="1"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将瞬态预测流场作为输入，迭代（</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n</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次）瞬时预测过程</a:t>
            </a:r>
          </a:p>
        </p:txBody>
      </p:sp>
      <p:sp>
        <p:nvSpPr>
          <p:cNvPr id="46" name="矩形 45">
            <a:extLst>
              <a:ext uri="{FF2B5EF4-FFF2-40B4-BE49-F238E27FC236}">
                <a16:creationId xmlns:a16="http://schemas.microsoft.com/office/drawing/2014/main" id="{57068E63-2D84-40D4-AAB9-A3828063FE01}"/>
              </a:ext>
            </a:extLst>
          </p:cNvPr>
          <p:cNvSpPr/>
          <p:nvPr/>
        </p:nvSpPr>
        <p:spPr>
          <a:xfrm>
            <a:off x="295637" y="2086636"/>
            <a:ext cx="6687351" cy="338554"/>
          </a:xfrm>
          <a:prstGeom prst="rect">
            <a:avLst/>
          </a:prstGeom>
          <a:solidFill>
            <a:schemeClr val="accent1">
              <a:lumMod val="40000"/>
              <a:lumOff val="60000"/>
            </a:schemeClr>
          </a:solidFill>
        </p:spPr>
        <p:txBody>
          <a:bodyPr wrap="square">
            <a:spAutoFit/>
          </a:bodyPr>
          <a:lstStyle/>
          <a:p>
            <a:r>
              <a:rPr lang="zh-CN" altLang="en-US" sz="1600" b="1" dirty="0">
                <a:latin typeface="黑体" panose="02010609060101010101" pitchFamily="49" charset="-122"/>
                <a:ea typeface="黑体" panose="02010609060101010101" pitchFamily="49" charset="-122"/>
              </a:rPr>
              <a:t>基于任意</a:t>
            </a:r>
            <a:r>
              <a:rPr lang="en-US" altLang="zh-CN" sz="1600" b="1" dirty="0">
                <a:latin typeface="黑体" panose="02010609060101010101" pitchFamily="49" charset="-122"/>
                <a:ea typeface="黑体" panose="02010609060101010101" pitchFamily="49" charset="-122"/>
              </a:rPr>
              <a:t>k</a:t>
            </a:r>
            <a:r>
              <a:rPr lang="zh-CN" altLang="en-US" sz="1600" b="1" dirty="0">
                <a:latin typeface="黑体" panose="02010609060101010101" pitchFamily="49" charset="-122"/>
                <a:ea typeface="黑体" panose="02010609060101010101" pitchFamily="49" charset="-122"/>
              </a:rPr>
              <a:t>步时间序列流场预测输出</a:t>
            </a:r>
            <a:r>
              <a:rPr lang="en-US" altLang="zh-CN" sz="1600" b="1" dirty="0">
                <a:latin typeface="黑体" panose="02010609060101010101" pitchFamily="49" charset="-122"/>
                <a:ea typeface="黑体" panose="02010609060101010101" pitchFamily="49" charset="-122"/>
              </a:rPr>
              <a:t>n</a:t>
            </a:r>
            <a:r>
              <a:rPr lang="zh-CN" altLang="en-US" sz="1600" b="1" dirty="0">
                <a:latin typeface="黑体" panose="02010609060101010101" pitchFamily="49" charset="-122"/>
                <a:ea typeface="黑体" panose="02010609060101010101" pitchFamily="49" charset="-122"/>
              </a:rPr>
              <a:t>个时间步流场序列（完整周期演化）</a:t>
            </a:r>
          </a:p>
        </p:txBody>
      </p:sp>
      <p:sp>
        <p:nvSpPr>
          <p:cNvPr id="3" name="矩形 2">
            <a:extLst>
              <a:ext uri="{FF2B5EF4-FFF2-40B4-BE49-F238E27FC236}">
                <a16:creationId xmlns:a16="http://schemas.microsoft.com/office/drawing/2014/main" id="{6B395D5B-2A7D-43A6-B366-A72AEDBC0845}"/>
              </a:ext>
            </a:extLst>
          </p:cNvPr>
          <p:cNvSpPr/>
          <p:nvPr/>
        </p:nvSpPr>
        <p:spPr>
          <a:xfrm>
            <a:off x="231223" y="2564884"/>
            <a:ext cx="1425390" cy="338554"/>
          </a:xfrm>
          <a:prstGeom prst="rect">
            <a:avLst/>
          </a:prstGeom>
        </p:spPr>
        <p:txBody>
          <a:bodyPr wrap="none">
            <a:spAutoFit/>
          </a:bodyPr>
          <a:lstStyle/>
          <a:p>
            <a:r>
              <a:rPr lang="zh-CN" altLang="en-US" sz="1600" b="1" dirty="0">
                <a:solidFill>
                  <a:srgbClr val="22659C"/>
                </a:solidFill>
                <a:latin typeface="黑体" panose="02010609060101010101" pitchFamily="49" charset="-122"/>
                <a:ea typeface="黑体" panose="02010609060101010101" pitchFamily="49" charset="-122"/>
              </a:rPr>
              <a:t>误差累积效应</a:t>
            </a:r>
          </a:p>
        </p:txBody>
      </p:sp>
      <mc:AlternateContent xmlns:mc="http://schemas.openxmlformats.org/markup-compatibility/2006" xmlns:a14="http://schemas.microsoft.com/office/drawing/2010/main">
        <mc:Choice Requires="a14">
          <p:sp>
            <p:nvSpPr>
              <p:cNvPr id="47" name="矩形 46">
                <a:extLst>
                  <a:ext uri="{FF2B5EF4-FFF2-40B4-BE49-F238E27FC236}">
                    <a16:creationId xmlns:a16="http://schemas.microsoft.com/office/drawing/2014/main" id="{A7E4D0D6-65D4-4411-A51B-EDE1842499A5}"/>
                  </a:ext>
                </a:extLst>
              </p:cNvPr>
              <p:cNvSpPr/>
              <p:nvPr/>
            </p:nvSpPr>
            <p:spPr>
              <a:xfrm>
                <a:off x="1716323" y="2564884"/>
                <a:ext cx="4289117" cy="338554"/>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zh-CN" altLang="en-US" sz="1600" b="1" i="1" smtClean="0">
                              <a:solidFill>
                                <a:srgbClr val="000000"/>
                              </a:solidFill>
                              <a:latin typeface="Cambria Math" panose="02040503050406030204" pitchFamily="18" charset="0"/>
                            </a:rPr>
                          </m:ctrlPr>
                        </m:sSupPr>
                        <m:e>
                          <m:r>
                            <a:rPr lang="zh-CN" altLang="en-US" sz="1600" b="1" i="1">
                              <a:solidFill>
                                <a:srgbClr val="000000"/>
                              </a:solidFill>
                              <a:latin typeface="Cambria Math" panose="02040503050406030204" pitchFamily="18" charset="0"/>
                            </a:rPr>
                            <m:t>𝑳𝒐𝒔𝒔</m:t>
                          </m:r>
                        </m:e>
                        <m:sup>
                          <m:r>
                            <a:rPr lang="zh-CN" altLang="en-US" sz="1600" b="1" i="1">
                              <a:solidFill>
                                <a:srgbClr val="000000"/>
                              </a:solidFill>
                              <a:latin typeface="Cambria Math" panose="02040503050406030204" pitchFamily="18" charset="0"/>
                            </a:rPr>
                            <m:t>𝒕</m:t>
                          </m:r>
                        </m:sup>
                      </m:sSup>
                      <m:r>
                        <a:rPr lang="zh-CN" altLang="en-US" sz="1600" b="1" i="1">
                          <a:solidFill>
                            <a:srgbClr val="000000"/>
                          </a:solidFill>
                          <a:latin typeface="Cambria Math" panose="02040503050406030204" pitchFamily="18" charset="0"/>
                        </a:rPr>
                        <m:t>=</m:t>
                      </m:r>
                      <m:r>
                        <a:rPr lang="en-US" altLang="zh-CN" sz="1600" b="1" i="1" smtClean="0">
                          <a:solidFill>
                            <a:srgbClr val="000000"/>
                          </a:solidFill>
                          <a:latin typeface="Cambria Math" panose="02040503050406030204" pitchFamily="18" charset="0"/>
                        </a:rPr>
                        <m:t>−</m:t>
                      </m:r>
                      <m:d>
                        <m:dPr>
                          <m:ctrlPr>
                            <a:rPr lang="zh-CN" altLang="en-US" sz="1600" b="1" i="1" smtClean="0">
                              <a:solidFill>
                                <a:srgbClr val="000000"/>
                              </a:solidFill>
                              <a:latin typeface="Cambria Math" panose="02040503050406030204" pitchFamily="18" charset="0"/>
                            </a:rPr>
                          </m:ctrlPr>
                        </m:dPr>
                        <m:e>
                          <m:r>
                            <a:rPr lang="zh-CN" altLang="en-US" sz="1600" b="1" i="1">
                              <a:solidFill>
                                <a:srgbClr val="000000"/>
                              </a:solidFill>
                              <a:latin typeface="Cambria Math" panose="02040503050406030204" pitchFamily="18" charset="0"/>
                            </a:rPr>
                            <m:t>𝟏</m:t>
                          </m:r>
                          <m:r>
                            <a:rPr lang="zh-CN" altLang="en-US" sz="1600" b="1" i="1">
                              <a:solidFill>
                                <a:srgbClr val="000000"/>
                              </a:solidFill>
                              <a:latin typeface="Cambria Math" panose="02040503050406030204" pitchFamily="18" charset="0"/>
                            </a:rPr>
                            <m:t>−</m:t>
                          </m:r>
                          <m:r>
                            <a:rPr lang="zh-CN" altLang="en-US" sz="1600" b="1" i="1">
                              <a:solidFill>
                                <a:srgbClr val="000000"/>
                              </a:solidFill>
                              <a:latin typeface="Cambria Math" panose="02040503050406030204" pitchFamily="18" charset="0"/>
                            </a:rPr>
                            <m:t>𝜶</m:t>
                          </m:r>
                        </m:e>
                      </m:d>
                      <m:r>
                        <a:rPr lang="zh-CN" altLang="en-US" sz="1600" b="1" i="1">
                          <a:solidFill>
                            <a:srgbClr val="000000"/>
                          </a:solidFill>
                          <a:latin typeface="Cambria Math" panose="02040503050406030204" pitchFamily="18" charset="0"/>
                        </a:rPr>
                        <m:t>𝒍𝒐</m:t>
                      </m:r>
                      <m:r>
                        <a:rPr lang="en-US" altLang="zh-CN" sz="1600" b="1" i="1" smtClean="0">
                          <a:solidFill>
                            <a:srgbClr val="000000"/>
                          </a:solidFill>
                          <a:latin typeface="Cambria Math" panose="02040503050406030204" pitchFamily="18" charset="0"/>
                        </a:rPr>
                        <m:t>𝒈</m:t>
                      </m:r>
                      <m:d>
                        <m:dPr>
                          <m:ctrlPr>
                            <a:rPr lang="en-US" altLang="zh-CN" sz="1600" b="1" i="1" smtClean="0">
                              <a:solidFill>
                                <a:srgbClr val="000000"/>
                              </a:solidFill>
                              <a:latin typeface="Cambria Math" panose="02040503050406030204" pitchFamily="18" charset="0"/>
                            </a:rPr>
                          </m:ctrlPr>
                        </m:dPr>
                        <m:e>
                          <m:r>
                            <a:rPr lang="zh-CN" altLang="en-US" sz="1600" b="1" i="1">
                              <a:solidFill>
                                <a:srgbClr val="000000"/>
                              </a:solidFill>
                              <a:latin typeface="Cambria Math" panose="02040503050406030204" pitchFamily="18" charset="0"/>
                            </a:rPr>
                            <m:t> </m:t>
                          </m:r>
                          <m:sSup>
                            <m:sSupPr>
                              <m:ctrlPr>
                                <a:rPr lang="zh-CN" altLang="en-US" sz="1600" b="1" i="1">
                                  <a:solidFill>
                                    <a:srgbClr val="000000"/>
                                  </a:solidFill>
                                  <a:latin typeface="Cambria Math" panose="02040503050406030204" pitchFamily="18" charset="0"/>
                                </a:rPr>
                              </m:ctrlPr>
                            </m:sSupPr>
                            <m:e>
                              <m:r>
                                <a:rPr lang="zh-CN" altLang="en-US" sz="1600" b="1" i="1">
                                  <a:solidFill>
                                    <a:srgbClr val="000000"/>
                                  </a:solidFill>
                                  <a:latin typeface="Cambria Math" panose="02040503050406030204" pitchFamily="18" charset="0"/>
                                </a:rPr>
                                <m:t>𝑴𝑺𝑺𝑰𝑴</m:t>
                              </m:r>
                              <m:r>
                                <a:rPr lang="zh-CN" altLang="en-US" sz="1600" b="1" i="1">
                                  <a:solidFill>
                                    <a:srgbClr val="000000"/>
                                  </a:solidFill>
                                  <a:latin typeface="Cambria Math" panose="02040503050406030204" pitchFamily="18" charset="0"/>
                                </a:rPr>
                                <m:t> </m:t>
                              </m:r>
                            </m:e>
                            <m:sup>
                              <m:r>
                                <a:rPr lang="zh-CN" altLang="en-US" sz="1600" b="1" i="1">
                                  <a:solidFill>
                                    <a:srgbClr val="000000"/>
                                  </a:solidFill>
                                  <a:latin typeface="Cambria Math" panose="02040503050406030204" pitchFamily="18" charset="0"/>
                                </a:rPr>
                                <m:t>𝒕</m:t>
                              </m:r>
                            </m:sup>
                          </m:sSup>
                        </m:e>
                      </m:d>
                      <m:r>
                        <a:rPr lang="zh-CN" altLang="en-US" sz="1600" b="1" i="1">
                          <a:solidFill>
                            <a:srgbClr val="000000"/>
                          </a:solidFill>
                          <a:latin typeface="Cambria Math" panose="02040503050406030204" pitchFamily="18" charset="0"/>
                        </a:rPr>
                        <m:t>+</m:t>
                      </m:r>
                      <m:r>
                        <a:rPr lang="zh-CN" altLang="en-US" sz="1600" b="1" i="1">
                          <a:solidFill>
                            <a:srgbClr val="000000"/>
                          </a:solidFill>
                          <a:latin typeface="Cambria Math" panose="02040503050406030204" pitchFamily="18" charset="0"/>
                        </a:rPr>
                        <m:t>𝜶</m:t>
                      </m:r>
                      <m:r>
                        <m:rPr>
                          <m:nor/>
                        </m:rPr>
                        <a:rPr lang="zh-CN" altLang="en-US" sz="1600" b="1" i="1">
                          <a:solidFill>
                            <a:srgbClr val="000000"/>
                          </a:solidFill>
                          <a:latin typeface="Times New Roman" panose="02020603050405020304" pitchFamily="18" charset="0"/>
                          <a:cs typeface="Times New Roman" panose="02020603050405020304" pitchFamily="18" charset="0"/>
                        </a:rPr>
                        <m:t>RMS</m:t>
                      </m:r>
                      <m:sSup>
                        <m:sSupPr>
                          <m:ctrlPr>
                            <a:rPr lang="zh-CN" altLang="en-US" sz="1600" b="1" i="1">
                              <a:solidFill>
                                <a:srgbClr val="000000"/>
                              </a:solidFill>
                              <a:latin typeface="Cambria Math" panose="02040503050406030204" pitchFamily="18" charset="0"/>
                            </a:rPr>
                          </m:ctrlPr>
                        </m:sSupPr>
                        <m:e>
                          <m:r>
                            <m:rPr>
                              <m:nor/>
                            </m:rPr>
                            <a:rPr lang="zh-CN" altLang="en-US" sz="1600" b="1" i="1">
                              <a:solidFill>
                                <a:srgbClr val="000000"/>
                              </a:solidFill>
                              <a:latin typeface="Times New Roman" panose="02020603050405020304" pitchFamily="18" charset="0"/>
                              <a:cs typeface="Times New Roman" panose="02020603050405020304" pitchFamily="18" charset="0"/>
                            </a:rPr>
                            <m:t>E</m:t>
                          </m:r>
                        </m:e>
                        <m:sup>
                          <m:r>
                            <a:rPr lang="zh-CN" altLang="en-US" sz="1600" b="1" i="1">
                              <a:solidFill>
                                <a:srgbClr val="000000"/>
                              </a:solidFill>
                              <a:latin typeface="Cambria Math" panose="02040503050406030204" pitchFamily="18" charset="0"/>
                            </a:rPr>
                            <m:t>𝒕</m:t>
                          </m:r>
                        </m:sup>
                      </m:sSup>
                    </m:oMath>
                  </m:oMathPara>
                </a14:m>
                <a:endParaRPr lang="zh-CN" altLang="en-US" sz="1400" b="1" i="1" dirty="0">
                  <a:latin typeface="Times New Roman" panose="02020603050405020304" pitchFamily="18" charset="0"/>
                  <a:ea typeface="黑体" panose="02010609060101010101" pitchFamily="49" charset="-122"/>
                  <a:cs typeface="Times New Roman" panose="02020603050405020304" pitchFamily="18" charset="0"/>
                </a:endParaRPr>
              </a:p>
            </p:txBody>
          </p:sp>
        </mc:Choice>
        <mc:Fallback xmlns="">
          <p:sp>
            <p:nvSpPr>
              <p:cNvPr id="47" name="矩形 46">
                <a:extLst>
                  <a:ext uri="{FF2B5EF4-FFF2-40B4-BE49-F238E27FC236}">
                    <a16:creationId xmlns:a16="http://schemas.microsoft.com/office/drawing/2014/main" id="{A7E4D0D6-65D4-4411-A51B-EDE1842499A5}"/>
                  </a:ext>
                </a:extLst>
              </p:cNvPr>
              <p:cNvSpPr>
                <a:spLocks noRot="1" noChangeAspect="1" noMove="1" noResize="1" noEditPoints="1" noAdjustHandles="1" noChangeArrowheads="1" noChangeShapeType="1" noTextEdit="1"/>
              </p:cNvSpPr>
              <p:nvPr/>
            </p:nvSpPr>
            <p:spPr>
              <a:xfrm>
                <a:off x="1716323" y="2564884"/>
                <a:ext cx="4289117" cy="338554"/>
              </a:xfrm>
              <a:prstGeom prst="rect">
                <a:avLst/>
              </a:prstGeom>
              <a:blipFill>
                <a:blip r:embed="rId4"/>
                <a:stretch>
                  <a:fillRect b="-5455"/>
                </a:stretch>
              </a:blipFill>
              <a:ln>
                <a:noFill/>
              </a:ln>
            </p:spPr>
            <p:txBody>
              <a:bodyPr/>
              <a:lstStyle/>
              <a:p>
                <a:r>
                  <a:rPr lang="zh-CN" altLang="en-US">
                    <a:noFill/>
                  </a:rPr>
                  <a:t> </a:t>
                </a:r>
              </a:p>
            </p:txBody>
          </p:sp>
        </mc:Fallback>
      </mc:AlternateContent>
      <p:pic>
        <p:nvPicPr>
          <p:cNvPr id="48" name="图片 47">
            <a:extLst>
              <a:ext uri="{FF2B5EF4-FFF2-40B4-BE49-F238E27FC236}">
                <a16:creationId xmlns:a16="http://schemas.microsoft.com/office/drawing/2014/main" id="{C548140A-8914-4833-8603-632DFDDFF170}"/>
              </a:ext>
            </a:extLst>
          </p:cNvPr>
          <p:cNvPicPr>
            <a:picLocks noChangeAspect="1"/>
          </p:cNvPicPr>
          <p:nvPr/>
        </p:nvPicPr>
        <p:blipFill>
          <a:blip r:embed="rId5"/>
          <a:stretch>
            <a:fillRect/>
          </a:stretch>
        </p:blipFill>
        <p:spPr>
          <a:xfrm>
            <a:off x="251934" y="2843701"/>
            <a:ext cx="6526196" cy="3960000"/>
          </a:xfrm>
          <a:prstGeom prst="rect">
            <a:avLst/>
          </a:prstGeom>
        </p:spPr>
      </p:pic>
      <p:sp>
        <p:nvSpPr>
          <p:cNvPr id="50" name="矩形 49">
            <a:extLst>
              <a:ext uri="{FF2B5EF4-FFF2-40B4-BE49-F238E27FC236}">
                <a16:creationId xmlns:a16="http://schemas.microsoft.com/office/drawing/2014/main" id="{E30D398A-D9EE-456B-A68A-72908EAC3B36}"/>
              </a:ext>
            </a:extLst>
          </p:cNvPr>
          <p:cNvSpPr/>
          <p:nvPr/>
        </p:nvSpPr>
        <p:spPr>
          <a:xfrm>
            <a:off x="6480808" y="2597136"/>
            <a:ext cx="2268222" cy="276999"/>
          </a:xfrm>
          <a:prstGeom prst="rect">
            <a:avLst/>
          </a:prstGeom>
        </p:spPr>
        <p:txBody>
          <a:bodyPr wrap="square">
            <a:spAutoFit/>
          </a:bodyPr>
          <a:lstStyle/>
          <a:p>
            <a:r>
              <a:rPr lang="zh-CN" altLang="en-US" sz="1200" dirty="0">
                <a:solidFill>
                  <a:srgbClr val="22659C"/>
                </a:solidFill>
                <a:latin typeface="黑体" panose="02010609060101010101" pitchFamily="49" charset="-122"/>
                <a:ea typeface="黑体" panose="02010609060101010101" pitchFamily="49" charset="-122"/>
                <a:cs typeface="Times New Roman" panose="02020603050405020304" pitchFamily="18" charset="0"/>
              </a:rPr>
              <a:t>权重系数选择存在最优</a:t>
            </a:r>
            <a:endParaRPr lang="en-US" altLang="zh-CN" sz="1200" dirty="0">
              <a:solidFill>
                <a:srgbClr val="22659C"/>
              </a:solidFill>
              <a:latin typeface="黑体" panose="02010609060101010101" pitchFamily="49" charset="-122"/>
              <a:ea typeface="黑体" panose="02010609060101010101" pitchFamily="49" charset="-122"/>
              <a:cs typeface="Times New Roman" panose="02020603050405020304" pitchFamily="18" charset="0"/>
            </a:endParaRPr>
          </a:p>
        </p:txBody>
      </p:sp>
      <p:grpSp>
        <p:nvGrpSpPr>
          <p:cNvPr id="51" name="组合 50">
            <a:extLst>
              <a:ext uri="{FF2B5EF4-FFF2-40B4-BE49-F238E27FC236}">
                <a16:creationId xmlns:a16="http://schemas.microsoft.com/office/drawing/2014/main" id="{299B0410-6712-45FD-A014-D2A8D56D04E2}"/>
              </a:ext>
            </a:extLst>
          </p:cNvPr>
          <p:cNvGrpSpPr/>
          <p:nvPr/>
        </p:nvGrpSpPr>
        <p:grpSpPr>
          <a:xfrm>
            <a:off x="6641496" y="4427897"/>
            <a:ext cx="2250570" cy="1660521"/>
            <a:chOff x="6756831" y="1563710"/>
            <a:chExt cx="2250570" cy="1660521"/>
          </a:xfrm>
        </p:grpSpPr>
        <p:sp>
          <p:nvSpPr>
            <p:cNvPr id="52" name="矩形 51">
              <a:extLst>
                <a:ext uri="{FF2B5EF4-FFF2-40B4-BE49-F238E27FC236}">
                  <a16:creationId xmlns:a16="http://schemas.microsoft.com/office/drawing/2014/main" id="{54FE16FA-7736-4605-8B60-018143051805}"/>
                </a:ext>
              </a:extLst>
            </p:cNvPr>
            <p:cNvSpPr/>
            <p:nvPr/>
          </p:nvSpPr>
          <p:spPr>
            <a:xfrm>
              <a:off x="7298223" y="2320079"/>
              <a:ext cx="902811" cy="307777"/>
            </a:xfrm>
            <a:prstGeom prst="rect">
              <a:avLst/>
            </a:prstGeom>
          </p:spPr>
          <p:txBody>
            <a:bodyPr wrap="none">
              <a:spAutoFit/>
            </a:bodyPr>
            <a:lstStyle/>
            <a:p>
              <a:r>
                <a:rPr lang="zh-CN" altLang="en-US" sz="1400" b="1" dirty="0">
                  <a:latin typeface="楷体" panose="02010609060101010101" pitchFamily="49" charset="-122"/>
                  <a:ea typeface="楷体" panose="02010609060101010101" pitchFamily="49" charset="-122"/>
                  <a:cs typeface="Times New Roman" panose="02020603050405020304" pitchFamily="18" charset="0"/>
                </a:rPr>
                <a:t>迭代预测</a:t>
              </a:r>
              <a:endParaRPr lang="zh-CN" altLang="en-US" sz="1400" dirty="0"/>
            </a:p>
          </p:txBody>
        </p:sp>
        <p:sp>
          <p:nvSpPr>
            <p:cNvPr id="53" name="矩形 52">
              <a:extLst>
                <a:ext uri="{FF2B5EF4-FFF2-40B4-BE49-F238E27FC236}">
                  <a16:creationId xmlns:a16="http://schemas.microsoft.com/office/drawing/2014/main" id="{E6D61F1D-9867-41D9-96F6-B90D3E264F61}"/>
                </a:ext>
              </a:extLst>
            </p:cNvPr>
            <p:cNvSpPr/>
            <p:nvPr/>
          </p:nvSpPr>
          <p:spPr>
            <a:xfrm>
              <a:off x="7866286" y="2008522"/>
              <a:ext cx="1101000" cy="307777"/>
            </a:xfrm>
            <a:prstGeom prst="rect">
              <a:avLst/>
            </a:prstGeom>
          </p:spPr>
          <p:txBody>
            <a:bodyPr wrap="square">
              <a:spAutoFit/>
            </a:bodyPr>
            <a:lstStyle/>
            <a:p>
              <a:r>
                <a:rPr lang="zh-CN" altLang="en-US" sz="1400" b="1" dirty="0">
                  <a:solidFill>
                    <a:srgbClr val="FF0000"/>
                  </a:solidFill>
                  <a:latin typeface="楷体" panose="02010609060101010101" pitchFamily="49" charset="-122"/>
                  <a:ea typeface="楷体" panose="02010609060101010101" pitchFamily="49" charset="-122"/>
                  <a:cs typeface="Times New Roman" panose="02020603050405020304" pitchFamily="18" charset="0"/>
                </a:rPr>
                <a:t>误差累计</a:t>
              </a:r>
              <a:endParaRPr lang="zh-CN" altLang="en-US" sz="1400" b="1" dirty="0">
                <a:solidFill>
                  <a:srgbClr val="FF0000"/>
                </a:solidFill>
              </a:endParaRPr>
            </a:p>
          </p:txBody>
        </p:sp>
        <p:sp>
          <p:nvSpPr>
            <p:cNvPr id="54" name="矩形 53">
              <a:extLst>
                <a:ext uri="{FF2B5EF4-FFF2-40B4-BE49-F238E27FC236}">
                  <a16:creationId xmlns:a16="http://schemas.microsoft.com/office/drawing/2014/main" id="{1BB9E1FE-A947-4908-8CF5-EB0215E8A612}"/>
                </a:ext>
              </a:extLst>
            </p:cNvPr>
            <p:cNvSpPr/>
            <p:nvPr/>
          </p:nvSpPr>
          <p:spPr>
            <a:xfrm>
              <a:off x="6756831" y="1563710"/>
              <a:ext cx="422286" cy="1384995"/>
            </a:xfrm>
            <a:prstGeom prst="rect">
              <a:avLst/>
            </a:prstGeom>
          </p:spPr>
          <p:txBody>
            <a:bodyPr wrap="square">
              <a:spAutoFit/>
            </a:bodyPr>
            <a:lstStyle/>
            <a:p>
              <a:r>
                <a:rPr lang="zh-CN" altLang="en-US" sz="1400" b="1" dirty="0">
                  <a:latin typeface="楷体" panose="02010609060101010101" pitchFamily="49" charset="-122"/>
                  <a:ea typeface="楷体" panose="02010609060101010101" pitchFamily="49" charset="-122"/>
                  <a:cs typeface="Times New Roman" panose="02020603050405020304" pitchFamily="18" charset="0"/>
                </a:rPr>
                <a:t>流场预测精度</a:t>
              </a:r>
              <a:endParaRPr lang="zh-CN" altLang="en-US" sz="1400" dirty="0"/>
            </a:p>
          </p:txBody>
        </p:sp>
        <p:sp>
          <p:nvSpPr>
            <p:cNvPr id="55" name="矩形 54">
              <a:extLst>
                <a:ext uri="{FF2B5EF4-FFF2-40B4-BE49-F238E27FC236}">
                  <a16:creationId xmlns:a16="http://schemas.microsoft.com/office/drawing/2014/main" id="{AB73ABC4-EFB5-4176-80AD-B5C4DF26FE59}"/>
                </a:ext>
              </a:extLst>
            </p:cNvPr>
            <p:cNvSpPr/>
            <p:nvPr/>
          </p:nvSpPr>
          <p:spPr>
            <a:xfrm>
              <a:off x="7243408" y="2916454"/>
              <a:ext cx="1620957" cy="307777"/>
            </a:xfrm>
            <a:prstGeom prst="rect">
              <a:avLst/>
            </a:prstGeom>
          </p:spPr>
          <p:txBody>
            <a:bodyPr wrap="none">
              <a:spAutoFit/>
            </a:bodyPr>
            <a:lstStyle/>
            <a:p>
              <a:r>
                <a:rPr lang="zh-CN" altLang="en-US" sz="1400" b="1" dirty="0">
                  <a:latin typeface="楷体" panose="02010609060101010101" pitchFamily="49" charset="-122"/>
                  <a:ea typeface="楷体" panose="02010609060101010101" pitchFamily="49" charset="-122"/>
                  <a:cs typeface="Times New Roman" panose="02020603050405020304" pitchFamily="18" charset="0"/>
                </a:rPr>
                <a:t>时序流场预测跨度</a:t>
              </a:r>
              <a:endParaRPr lang="zh-CN" altLang="en-US" sz="1400" dirty="0"/>
            </a:p>
          </p:txBody>
        </p:sp>
        <p:cxnSp>
          <p:nvCxnSpPr>
            <p:cNvPr id="56" name="直接箭头连接符 55">
              <a:extLst>
                <a:ext uri="{FF2B5EF4-FFF2-40B4-BE49-F238E27FC236}">
                  <a16:creationId xmlns:a16="http://schemas.microsoft.com/office/drawing/2014/main" id="{59AB8BC4-3E6F-4273-A16D-4A2DAAC33B10}"/>
                </a:ext>
              </a:extLst>
            </p:cNvPr>
            <p:cNvCxnSpPr/>
            <p:nvPr/>
          </p:nvCxnSpPr>
          <p:spPr bwMode="auto">
            <a:xfrm>
              <a:off x="7098323" y="2929448"/>
              <a:ext cx="1909078" cy="0"/>
            </a:xfrm>
            <a:prstGeom prst="straightConnector1">
              <a:avLst/>
            </a:prstGeom>
            <a:solidFill>
              <a:schemeClr val="accent1"/>
            </a:solidFill>
            <a:ln w="9525" cap="flat" cmpd="sng" algn="ctr">
              <a:solidFill>
                <a:schemeClr val="tx1"/>
              </a:solidFill>
              <a:prstDash val="solid"/>
              <a:round/>
              <a:headEnd type="none" w="med" len="med"/>
              <a:tailEnd type="triangle"/>
            </a:ln>
          </p:spPr>
        </p:cxnSp>
        <p:cxnSp>
          <p:nvCxnSpPr>
            <p:cNvPr id="57" name="直接箭头连接符 56">
              <a:extLst>
                <a:ext uri="{FF2B5EF4-FFF2-40B4-BE49-F238E27FC236}">
                  <a16:creationId xmlns:a16="http://schemas.microsoft.com/office/drawing/2014/main" id="{485DE9C6-1348-4B9F-8B0D-AF83C60EE53F}"/>
                </a:ext>
              </a:extLst>
            </p:cNvPr>
            <p:cNvCxnSpPr/>
            <p:nvPr/>
          </p:nvCxnSpPr>
          <p:spPr bwMode="auto">
            <a:xfrm flipV="1">
              <a:off x="7098323" y="1563710"/>
              <a:ext cx="0" cy="1365738"/>
            </a:xfrm>
            <a:prstGeom prst="straightConnector1">
              <a:avLst/>
            </a:prstGeom>
            <a:solidFill>
              <a:schemeClr val="accent1"/>
            </a:solidFill>
            <a:ln w="9525" cap="flat" cmpd="sng" algn="ctr">
              <a:solidFill>
                <a:schemeClr val="tx1"/>
              </a:solidFill>
              <a:prstDash val="solid"/>
              <a:round/>
              <a:headEnd type="none" w="med" len="med"/>
              <a:tailEnd type="triangle"/>
            </a:ln>
          </p:spPr>
        </p:cxnSp>
        <p:cxnSp>
          <p:nvCxnSpPr>
            <p:cNvPr id="58" name="直接箭头连接符 57">
              <a:extLst>
                <a:ext uri="{FF2B5EF4-FFF2-40B4-BE49-F238E27FC236}">
                  <a16:creationId xmlns:a16="http://schemas.microsoft.com/office/drawing/2014/main" id="{1477F071-AB72-4E0A-8BAF-EEE6AB277E2F}"/>
                </a:ext>
              </a:extLst>
            </p:cNvPr>
            <p:cNvCxnSpPr>
              <a:cxnSpLocks/>
            </p:cNvCxnSpPr>
            <p:nvPr/>
          </p:nvCxnSpPr>
          <p:spPr bwMode="auto">
            <a:xfrm flipV="1">
              <a:off x="7366101" y="2283224"/>
              <a:ext cx="1389983" cy="1"/>
            </a:xfrm>
            <a:prstGeom prst="straightConnector1">
              <a:avLst/>
            </a:prstGeom>
            <a:solidFill>
              <a:schemeClr val="accent1"/>
            </a:solidFill>
            <a:ln w="12700" cap="flat" cmpd="sng" algn="ctr">
              <a:solidFill>
                <a:srgbClr val="FF0000"/>
              </a:solidFill>
              <a:prstDash val="solid"/>
              <a:round/>
              <a:headEnd type="none" w="med" len="med"/>
              <a:tailEnd type="triangle"/>
            </a:ln>
          </p:spPr>
        </p:cxnSp>
        <p:cxnSp>
          <p:nvCxnSpPr>
            <p:cNvPr id="59" name="直接箭头连接符 58">
              <a:extLst>
                <a:ext uri="{FF2B5EF4-FFF2-40B4-BE49-F238E27FC236}">
                  <a16:creationId xmlns:a16="http://schemas.microsoft.com/office/drawing/2014/main" id="{C2B0761F-1114-44DC-82B4-0B7FD91BE02D}"/>
                </a:ext>
              </a:extLst>
            </p:cNvPr>
            <p:cNvCxnSpPr>
              <a:cxnSpLocks/>
            </p:cNvCxnSpPr>
            <p:nvPr/>
          </p:nvCxnSpPr>
          <p:spPr bwMode="auto">
            <a:xfrm>
              <a:off x="7390953" y="1959514"/>
              <a:ext cx="1272401" cy="705197"/>
            </a:xfrm>
            <a:prstGeom prst="straightConnector1">
              <a:avLst/>
            </a:prstGeom>
            <a:solidFill>
              <a:schemeClr val="accent1"/>
            </a:solidFill>
            <a:ln w="9525" cap="flat" cmpd="sng" algn="ctr">
              <a:solidFill>
                <a:schemeClr val="tx1"/>
              </a:solidFill>
              <a:prstDash val="solid"/>
              <a:round/>
              <a:headEnd type="none" w="med" len="med"/>
              <a:tailEnd type="triangle"/>
            </a:ln>
          </p:spPr>
        </p:cxnSp>
      </p:grpSp>
    </p:spTree>
    <p:extLst>
      <p:ext uri="{BB962C8B-B14F-4D97-AF65-F5344CB8AC3E}">
        <p14:creationId xmlns:p14="http://schemas.microsoft.com/office/powerpoint/2010/main" val="1977324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a:cxnSpLocks/>
          </p:cNvCxnSpPr>
          <p:nvPr/>
        </p:nvCxnSpPr>
        <p:spPr>
          <a:xfrm>
            <a:off x="0" y="681799"/>
            <a:ext cx="5796677" cy="27777"/>
          </a:xfrm>
          <a:prstGeom prst="line">
            <a:avLst/>
          </a:prstGeom>
          <a:ln w="44450" cmpd="sng">
            <a:solidFill>
              <a:srgbClr val="005699"/>
            </a:solidFill>
            <a:prstDash val="solid"/>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20" name="图片 19">
            <a:extLst>
              <a:ext uri="{FF2B5EF4-FFF2-40B4-BE49-F238E27FC236}">
                <a16:creationId xmlns:a16="http://schemas.microsoft.com/office/drawing/2014/main" id="{6F74E694-EEF2-4139-924C-6F9DE2194B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677" y="-1783"/>
            <a:ext cx="3347323" cy="896421"/>
          </a:xfrm>
          <a:prstGeom prst="rect">
            <a:avLst/>
          </a:prstGeom>
        </p:spPr>
      </p:pic>
      <p:sp>
        <p:nvSpPr>
          <p:cNvPr id="26" name="矩形 25">
            <a:extLst>
              <a:ext uri="{FF2B5EF4-FFF2-40B4-BE49-F238E27FC236}">
                <a16:creationId xmlns:a16="http://schemas.microsoft.com/office/drawing/2014/main" id="{4A7D363C-41E0-410E-81C0-648F864C3906}"/>
              </a:ext>
            </a:extLst>
          </p:cNvPr>
          <p:cNvSpPr/>
          <p:nvPr/>
        </p:nvSpPr>
        <p:spPr>
          <a:xfrm>
            <a:off x="180000" y="0"/>
            <a:ext cx="1627369" cy="637675"/>
          </a:xfrm>
          <a:prstGeom prst="rect">
            <a:avLst/>
          </a:prstGeom>
        </p:spPr>
        <p:txBody>
          <a:bodyPr wrap="none">
            <a:spAutoFit/>
          </a:bodyPr>
          <a:lstStyle/>
          <a:p>
            <a:pPr>
              <a:lnSpc>
                <a:spcPct val="150000"/>
              </a:lnSpc>
            </a:pP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预测结果</a:t>
            </a:r>
            <a:endParaRPr lang="en-US" altLang="zh-CN" sz="2800" b="1" baseline="300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1" name="矩形 20">
            <a:extLst>
              <a:ext uri="{FF2B5EF4-FFF2-40B4-BE49-F238E27FC236}">
                <a16:creationId xmlns:a16="http://schemas.microsoft.com/office/drawing/2014/main" id="{273BE994-BFA3-4EF8-9B2B-BD2A0C8D576A}"/>
              </a:ext>
            </a:extLst>
          </p:cNvPr>
          <p:cNvSpPr/>
          <p:nvPr/>
        </p:nvSpPr>
        <p:spPr>
          <a:xfrm>
            <a:off x="282088" y="811349"/>
            <a:ext cx="1210588" cy="418063"/>
          </a:xfrm>
          <a:prstGeom prst="rect">
            <a:avLst/>
          </a:prstGeom>
        </p:spPr>
        <p:txBody>
          <a:bodyPr wrap="none">
            <a:spAutoFit/>
          </a:bodyPr>
          <a:lstStyle/>
          <a:p>
            <a:pPr>
              <a:lnSpc>
                <a:spcPct val="150000"/>
              </a:lnSpc>
            </a:pPr>
            <a:r>
              <a:rPr lang="zh-CN" altLang="en-US" sz="1600" b="1" dirty="0">
                <a:latin typeface="黑体" panose="02010609060101010101" pitchFamily="49" charset="-122"/>
                <a:ea typeface="黑体" panose="02010609060101010101" pitchFamily="49" charset="-122"/>
                <a:cs typeface="Times New Roman" panose="02020603050405020304" pitchFamily="18" charset="0"/>
              </a:rPr>
              <a:t>单工况预测</a:t>
            </a:r>
            <a:endParaRPr lang="en-US" altLang="zh-CN" sz="1600" dirty="0">
              <a:latin typeface="黑体" panose="02010609060101010101" pitchFamily="49" charset="-122"/>
              <a:ea typeface="黑体" panose="02010609060101010101" pitchFamily="49" charset="-122"/>
              <a:cs typeface="Times New Roman" panose="02020603050405020304" pitchFamily="18" charset="0"/>
            </a:endParaRPr>
          </a:p>
        </p:txBody>
      </p:sp>
      <p:sp>
        <p:nvSpPr>
          <p:cNvPr id="22" name="矩形 21">
            <a:extLst>
              <a:ext uri="{FF2B5EF4-FFF2-40B4-BE49-F238E27FC236}">
                <a16:creationId xmlns:a16="http://schemas.microsoft.com/office/drawing/2014/main" id="{D602D74C-B26C-4A71-83A4-45EBDD35D0EA}"/>
              </a:ext>
            </a:extLst>
          </p:cNvPr>
          <p:cNvSpPr/>
          <p:nvPr/>
        </p:nvSpPr>
        <p:spPr>
          <a:xfrm>
            <a:off x="315232" y="4123385"/>
            <a:ext cx="1255738" cy="307777"/>
          </a:xfrm>
          <a:prstGeom prst="rect">
            <a:avLst/>
          </a:prstGeom>
        </p:spPr>
        <p:txBody>
          <a:bodyPr wrap="square">
            <a:spAutoFit/>
          </a:bodyPr>
          <a:lstStyle/>
          <a:p>
            <a:r>
              <a:rPr lang="zh-CN" altLang="en-US" sz="1400" b="1" dirty="0">
                <a:latin typeface="黑体" panose="02010609060101010101" pitchFamily="49" charset="-122"/>
                <a:ea typeface="黑体" panose="02010609060101010101" pitchFamily="49" charset="-122"/>
                <a:cs typeface="Times New Roman" panose="02020603050405020304" pitchFamily="18" charset="0"/>
              </a:rPr>
              <a:t>采样点观测</a:t>
            </a:r>
            <a:endParaRPr lang="en-US" altLang="zh-CN" sz="1600" b="1" dirty="0">
              <a:latin typeface="黑体" panose="02010609060101010101" pitchFamily="49" charset="-122"/>
              <a:ea typeface="黑体" panose="02010609060101010101" pitchFamily="49" charset="-122"/>
              <a:cs typeface="Times New Roman" panose="02020603050405020304" pitchFamily="18" charset="0"/>
            </a:endParaRPr>
          </a:p>
        </p:txBody>
      </p:sp>
      <p:grpSp>
        <p:nvGrpSpPr>
          <p:cNvPr id="23" name="组合 22">
            <a:extLst>
              <a:ext uri="{FF2B5EF4-FFF2-40B4-BE49-F238E27FC236}">
                <a16:creationId xmlns:a16="http://schemas.microsoft.com/office/drawing/2014/main" id="{126CEB7E-E0AF-4089-934E-284AC62C7FBA}"/>
              </a:ext>
            </a:extLst>
          </p:cNvPr>
          <p:cNvGrpSpPr/>
          <p:nvPr/>
        </p:nvGrpSpPr>
        <p:grpSpPr>
          <a:xfrm>
            <a:off x="2472478" y="4479291"/>
            <a:ext cx="6671522" cy="2177598"/>
            <a:chOff x="2880000" y="3676199"/>
            <a:chExt cx="6671522" cy="2177598"/>
          </a:xfrm>
        </p:grpSpPr>
        <p:pic>
          <p:nvPicPr>
            <p:cNvPr id="24" name="图片 23">
              <a:extLst>
                <a:ext uri="{FF2B5EF4-FFF2-40B4-BE49-F238E27FC236}">
                  <a16:creationId xmlns:a16="http://schemas.microsoft.com/office/drawing/2014/main" id="{691D0478-9C5A-4B84-AC5E-985CEE7A42E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80000" y="3676199"/>
              <a:ext cx="2204030" cy="2160000"/>
            </a:xfrm>
            <a:prstGeom prst="rect">
              <a:avLst/>
            </a:prstGeom>
            <a:noFill/>
            <a:ln>
              <a:noFill/>
            </a:ln>
          </p:spPr>
        </p:pic>
        <p:pic>
          <p:nvPicPr>
            <p:cNvPr id="25" name="图片 24">
              <a:extLst>
                <a:ext uri="{FF2B5EF4-FFF2-40B4-BE49-F238E27FC236}">
                  <a16:creationId xmlns:a16="http://schemas.microsoft.com/office/drawing/2014/main" id="{10AC0474-34CA-4392-B8A3-364D28DF100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23226" y="3693797"/>
              <a:ext cx="2238746" cy="2160000"/>
            </a:xfrm>
            <a:prstGeom prst="rect">
              <a:avLst/>
            </a:prstGeom>
            <a:noFill/>
            <a:ln>
              <a:noFill/>
            </a:ln>
          </p:spPr>
        </p:pic>
        <p:pic>
          <p:nvPicPr>
            <p:cNvPr id="27" name="图片 26">
              <a:extLst>
                <a:ext uri="{FF2B5EF4-FFF2-40B4-BE49-F238E27FC236}">
                  <a16:creationId xmlns:a16="http://schemas.microsoft.com/office/drawing/2014/main" id="{4A524DAC-B87F-4081-9091-F5C67791784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27256" y="3693797"/>
              <a:ext cx="2324266" cy="2160000"/>
            </a:xfrm>
            <a:prstGeom prst="rect">
              <a:avLst/>
            </a:prstGeom>
            <a:noFill/>
            <a:ln>
              <a:noFill/>
            </a:ln>
          </p:spPr>
        </p:pic>
      </p:grpSp>
      <p:pic>
        <p:nvPicPr>
          <p:cNvPr id="28" name="图片 27">
            <a:extLst>
              <a:ext uri="{FF2B5EF4-FFF2-40B4-BE49-F238E27FC236}">
                <a16:creationId xmlns:a16="http://schemas.microsoft.com/office/drawing/2014/main" id="{4AF5EA86-F954-41CC-9592-BA41E281752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0281" y="1684411"/>
            <a:ext cx="2471089" cy="2160000"/>
          </a:xfrm>
          <a:prstGeom prst="rect">
            <a:avLst/>
          </a:prstGeom>
          <a:noFill/>
          <a:ln>
            <a:noFill/>
          </a:ln>
        </p:spPr>
      </p:pic>
      <p:pic>
        <p:nvPicPr>
          <p:cNvPr id="29" name="图片 28">
            <a:extLst>
              <a:ext uri="{FF2B5EF4-FFF2-40B4-BE49-F238E27FC236}">
                <a16:creationId xmlns:a16="http://schemas.microsoft.com/office/drawing/2014/main" id="{FC7DFF12-3265-4D98-BD0D-B27297812FF1}"/>
              </a:ext>
            </a:extLst>
          </p:cNvPr>
          <p:cNvPicPr>
            <a:picLocks noChangeAspect="1"/>
          </p:cNvPicPr>
          <p:nvPr/>
        </p:nvPicPr>
        <p:blipFill rotWithShape="1">
          <a:blip r:embed="rId8">
            <a:extLst>
              <a:ext uri="{28A0092B-C50C-407E-A947-70E740481C1C}">
                <a14:useLocalDpi xmlns:a14="http://schemas.microsoft.com/office/drawing/2010/main" val="0"/>
              </a:ext>
            </a:extLst>
          </a:blip>
          <a:srcRect r="3305"/>
          <a:stretch/>
        </p:blipFill>
        <p:spPr bwMode="auto">
          <a:xfrm>
            <a:off x="3217081" y="1684411"/>
            <a:ext cx="2471089" cy="2160000"/>
          </a:xfrm>
          <a:prstGeom prst="rect">
            <a:avLst/>
          </a:prstGeom>
          <a:noFill/>
          <a:ln>
            <a:noFill/>
          </a:ln>
        </p:spPr>
      </p:pic>
      <p:sp>
        <p:nvSpPr>
          <p:cNvPr id="30" name="矩形 29">
            <a:extLst>
              <a:ext uri="{FF2B5EF4-FFF2-40B4-BE49-F238E27FC236}">
                <a16:creationId xmlns:a16="http://schemas.microsoft.com/office/drawing/2014/main" id="{2FD702CD-7C39-4664-8421-968F23CC6E12}"/>
              </a:ext>
            </a:extLst>
          </p:cNvPr>
          <p:cNvSpPr/>
          <p:nvPr/>
        </p:nvSpPr>
        <p:spPr>
          <a:xfrm>
            <a:off x="1238782" y="3767741"/>
            <a:ext cx="1196161" cy="246221"/>
          </a:xfrm>
          <a:prstGeom prst="rect">
            <a:avLst/>
          </a:prstGeom>
        </p:spPr>
        <p:txBody>
          <a:bodyPr wrap="none">
            <a:spAutoFit/>
          </a:bodyPr>
          <a:lstStyle/>
          <a:p>
            <a:r>
              <a:rPr lang="zh-CN" altLang="en-US" sz="1000" b="1" dirty="0">
                <a:latin typeface="Times New Roman" panose="02020603050405020304" pitchFamily="18" charset="0"/>
                <a:ea typeface="黑体" panose="02010609060101010101" pitchFamily="49" charset="-122"/>
                <a:cs typeface="Times New Roman" panose="02020603050405020304" pitchFamily="18" charset="0"/>
              </a:rPr>
              <a:t>预测</a:t>
            </a:r>
            <a:r>
              <a:rPr lang="en-US" altLang="zh-CN" sz="1000" b="1" dirty="0">
                <a:latin typeface="Times New Roman" panose="02020603050405020304" pitchFamily="18" charset="0"/>
                <a:ea typeface="黑体" panose="02010609060101010101" pitchFamily="49" charset="-122"/>
                <a:cs typeface="Times New Roman" panose="02020603050405020304" pitchFamily="18" charset="0"/>
              </a:rPr>
              <a:t>RMSE</a:t>
            </a:r>
            <a:r>
              <a:rPr lang="zh-CN" altLang="en-US" sz="1000" b="1" dirty="0">
                <a:latin typeface="Times New Roman" panose="02020603050405020304" pitchFamily="18" charset="0"/>
                <a:ea typeface="黑体" panose="02010609060101010101" pitchFamily="49" charset="-122"/>
                <a:cs typeface="Times New Roman" panose="02020603050405020304" pitchFamily="18" charset="0"/>
              </a:rPr>
              <a:t>值精度</a:t>
            </a:r>
          </a:p>
        </p:txBody>
      </p:sp>
      <p:sp>
        <p:nvSpPr>
          <p:cNvPr id="31" name="矩形 30">
            <a:extLst>
              <a:ext uri="{FF2B5EF4-FFF2-40B4-BE49-F238E27FC236}">
                <a16:creationId xmlns:a16="http://schemas.microsoft.com/office/drawing/2014/main" id="{B3895962-9802-485A-A10E-4385613536DE}"/>
              </a:ext>
            </a:extLst>
          </p:cNvPr>
          <p:cNvSpPr/>
          <p:nvPr/>
        </p:nvSpPr>
        <p:spPr>
          <a:xfrm>
            <a:off x="6102669" y="1743426"/>
            <a:ext cx="2539682" cy="1020985"/>
          </a:xfrm>
          <a:prstGeom prst="rect">
            <a:avLst/>
          </a:prstGeom>
          <a:ln w="19050">
            <a:solidFill>
              <a:srgbClr val="005699"/>
            </a:solidFill>
          </a:ln>
        </p:spPr>
        <p:txBody>
          <a:bodyPr wrap="square">
            <a:spAutoFit/>
          </a:bodyPr>
          <a:lstStyle/>
          <a:p>
            <a:pPr>
              <a:lnSpc>
                <a:spcPct val="150000"/>
              </a:lnSpc>
            </a:pPr>
            <a:r>
              <a:rPr lang="zh-CN" altLang="zh-CN" sz="1400" dirty="0">
                <a:solidFill>
                  <a:srgbClr val="22659C"/>
                </a:solidFill>
                <a:latin typeface="Times New Roman" panose="02020603050405020304" pitchFamily="18" charset="0"/>
                <a:ea typeface="黑体" panose="02010609060101010101" pitchFamily="49" charset="-122"/>
                <a:cs typeface="Times New Roman" panose="02020603050405020304" pitchFamily="18" charset="0"/>
              </a:rPr>
              <a:t>网络深度</a:t>
            </a:r>
            <a:r>
              <a:rPr lang="en-US" altLang="zh-CN" sz="1400" dirty="0">
                <a:solidFill>
                  <a:srgbClr val="22659C"/>
                </a:solidFill>
                <a:latin typeface="Times New Roman" panose="02020603050405020304" pitchFamily="18" charset="0"/>
                <a:ea typeface="黑体" panose="02010609060101010101" pitchFamily="49" charset="-122"/>
                <a:cs typeface="Times New Roman" panose="02020603050405020304" pitchFamily="18" charset="0"/>
              </a:rPr>
              <a:t>/</a:t>
            </a:r>
            <a:r>
              <a:rPr lang="zh-CN" altLang="zh-CN" sz="1400" dirty="0">
                <a:solidFill>
                  <a:srgbClr val="22659C"/>
                </a:solidFill>
                <a:latin typeface="Times New Roman" panose="02020603050405020304" pitchFamily="18" charset="0"/>
                <a:ea typeface="黑体" panose="02010609060101010101" pitchFamily="49" charset="-122"/>
                <a:cs typeface="Times New Roman" panose="02020603050405020304" pitchFamily="18" charset="0"/>
              </a:rPr>
              <a:t>复杂度</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与</a:t>
            </a:r>
            <a:r>
              <a:rPr lang="zh-CN" altLang="zh-CN" sz="1400" dirty="0">
                <a:solidFill>
                  <a:srgbClr val="22659C"/>
                </a:solidFill>
                <a:latin typeface="Times New Roman" panose="02020603050405020304" pitchFamily="18" charset="0"/>
                <a:ea typeface="黑体" panose="02010609060101010101" pitchFamily="49" charset="-122"/>
                <a:cs typeface="Times New Roman" panose="02020603050405020304" pitchFamily="18" charset="0"/>
              </a:rPr>
              <a:t>预测精度</a:t>
            </a:r>
            <a:r>
              <a:rPr lang="en-US" altLang="zh-CN" sz="1400" dirty="0">
                <a:solidFill>
                  <a:srgbClr val="22659C"/>
                </a:solidFill>
                <a:latin typeface="Times New Roman" panose="02020603050405020304" pitchFamily="18" charset="0"/>
                <a:ea typeface="黑体" panose="02010609060101010101" pitchFamily="49" charset="-122"/>
                <a:cs typeface="Times New Roman" panose="02020603050405020304" pitchFamily="18" charset="0"/>
              </a:rPr>
              <a:t>/</a:t>
            </a:r>
            <a:r>
              <a:rPr lang="zh-CN" altLang="zh-CN" sz="1400" dirty="0">
                <a:solidFill>
                  <a:srgbClr val="22659C"/>
                </a:solidFill>
                <a:latin typeface="Times New Roman" panose="02020603050405020304" pitchFamily="18" charset="0"/>
                <a:ea typeface="黑体" panose="02010609060101010101" pitchFamily="49" charset="-122"/>
                <a:cs typeface="Times New Roman" panose="02020603050405020304" pitchFamily="18" charset="0"/>
              </a:rPr>
              <a:t>预测时间跨度</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不是正相关的</a:t>
            </a:r>
            <a:r>
              <a:rPr lang="zh-CN" altLang="zh-CN" sz="1400" dirty="0">
                <a:latin typeface="Times New Roman" panose="02020603050405020304" pitchFamily="18" charset="0"/>
                <a:ea typeface="黑体" panose="02010609060101010101" pitchFamily="49" charset="-122"/>
                <a:cs typeface="Times New Roman" panose="02020603050405020304" pitchFamily="18" charset="0"/>
              </a:rPr>
              <a:t>，存在</a:t>
            </a:r>
            <a:r>
              <a:rPr lang="zh-CN" altLang="zh-CN" sz="1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最优</a:t>
            </a:r>
            <a:r>
              <a:rPr lang="zh-CN" altLang="en-US" sz="1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深度</a:t>
            </a:r>
            <a:endParaRPr lang="zh-CN" altLang="zh-CN" sz="14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2" name="矩形 31">
            <a:extLst>
              <a:ext uri="{FF2B5EF4-FFF2-40B4-BE49-F238E27FC236}">
                <a16:creationId xmlns:a16="http://schemas.microsoft.com/office/drawing/2014/main" id="{C79ECE7F-4A7D-4CC5-B604-5D1CAA3C7A8D}"/>
              </a:ext>
            </a:extLst>
          </p:cNvPr>
          <p:cNvSpPr/>
          <p:nvPr/>
        </p:nvSpPr>
        <p:spPr>
          <a:xfrm>
            <a:off x="4528297" y="6639291"/>
            <a:ext cx="2460930" cy="246221"/>
          </a:xfrm>
          <a:prstGeom prst="rect">
            <a:avLst/>
          </a:prstGeom>
        </p:spPr>
        <p:txBody>
          <a:bodyPr wrap="none">
            <a:spAutoFit/>
          </a:bodyPr>
          <a:lstStyle/>
          <a:p>
            <a:r>
              <a:rPr lang="zh-CN" altLang="en-US" sz="1000" b="1" dirty="0">
                <a:latin typeface="Times New Roman" panose="02020603050405020304" pitchFamily="18" charset="0"/>
                <a:ea typeface="黑体" panose="02010609060101010101" pitchFamily="49" charset="-122"/>
                <a:cs typeface="Times New Roman" panose="02020603050405020304" pitchFamily="18" charset="0"/>
              </a:rPr>
              <a:t>采样点位置流场变量变化（攻角</a:t>
            </a:r>
            <a:r>
              <a:rPr lang="en-US" altLang="zh-CN" sz="1000" b="1" dirty="0">
                <a:latin typeface="Times New Roman" panose="02020603050405020304" pitchFamily="18" charset="0"/>
                <a:ea typeface="黑体" panose="02010609060101010101" pitchFamily="49" charset="-122"/>
                <a:cs typeface="Times New Roman" panose="02020603050405020304" pitchFamily="18" charset="0"/>
              </a:rPr>
              <a:t>3.55°</a:t>
            </a:r>
            <a:r>
              <a:rPr lang="zh-CN" altLang="en-US" sz="1000" b="1" dirty="0">
                <a:latin typeface="Times New Roman" panose="02020603050405020304" pitchFamily="18" charset="0"/>
                <a:ea typeface="黑体" panose="02010609060101010101" pitchFamily="49" charset="-122"/>
                <a:cs typeface="Times New Roman" panose="02020603050405020304" pitchFamily="18" charset="0"/>
              </a:rPr>
              <a:t>）</a:t>
            </a:r>
          </a:p>
        </p:txBody>
      </p:sp>
      <p:sp>
        <p:nvSpPr>
          <p:cNvPr id="33" name="椭圆 32">
            <a:extLst>
              <a:ext uri="{FF2B5EF4-FFF2-40B4-BE49-F238E27FC236}">
                <a16:creationId xmlns:a16="http://schemas.microsoft.com/office/drawing/2014/main" id="{F397ED24-5D73-4199-A351-9B598E439B5C}"/>
              </a:ext>
            </a:extLst>
          </p:cNvPr>
          <p:cNvSpPr/>
          <p:nvPr/>
        </p:nvSpPr>
        <p:spPr bwMode="auto">
          <a:xfrm>
            <a:off x="4314069" y="2764411"/>
            <a:ext cx="217852" cy="246221"/>
          </a:xfrm>
          <a:prstGeom prst="ellipse">
            <a:avLst/>
          </a:prstGeom>
          <a:noFill/>
          <a:ln w="12700" cap="flat" cmpd="sng" algn="ctr">
            <a:solidFill>
              <a:srgbClr val="FF0000"/>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noFill/>
              </a:ln>
              <a:solidFill>
                <a:schemeClr val="tx1"/>
              </a:solidFill>
              <a:effectLst/>
              <a:latin typeface="Calibri" panose="020F0502020204030204" pitchFamily="34" charset="0"/>
              <a:ea typeface="宋体" panose="02010600030101010101" pitchFamily="2" charset="-122"/>
            </a:endParaRPr>
          </a:p>
        </p:txBody>
      </p:sp>
      <p:cxnSp>
        <p:nvCxnSpPr>
          <p:cNvPr id="34" name="直接箭头连接符 33">
            <a:extLst>
              <a:ext uri="{FF2B5EF4-FFF2-40B4-BE49-F238E27FC236}">
                <a16:creationId xmlns:a16="http://schemas.microsoft.com/office/drawing/2014/main" id="{977FEF82-5402-4910-BBEA-835B6FB00D77}"/>
              </a:ext>
            </a:extLst>
          </p:cNvPr>
          <p:cNvCxnSpPr>
            <a:cxnSpLocks/>
            <a:stCxn id="33" idx="7"/>
          </p:cNvCxnSpPr>
          <p:nvPr/>
        </p:nvCxnSpPr>
        <p:spPr bwMode="auto">
          <a:xfrm flipV="1">
            <a:off x="4500017" y="2279043"/>
            <a:ext cx="1576794" cy="521426"/>
          </a:xfrm>
          <a:prstGeom prst="straightConnector1">
            <a:avLst/>
          </a:prstGeom>
          <a:solidFill>
            <a:schemeClr val="accent1"/>
          </a:solidFill>
          <a:ln w="12700" cap="flat" cmpd="sng" algn="ctr">
            <a:solidFill>
              <a:srgbClr val="FF0000"/>
            </a:solidFill>
            <a:prstDash val="solid"/>
            <a:round/>
            <a:headEnd type="none" w="med" len="med"/>
            <a:tailEnd type="triangle"/>
          </a:ln>
        </p:spPr>
      </p:cxnSp>
      <p:sp>
        <p:nvSpPr>
          <p:cNvPr id="35" name="矩形 34">
            <a:extLst>
              <a:ext uri="{FF2B5EF4-FFF2-40B4-BE49-F238E27FC236}">
                <a16:creationId xmlns:a16="http://schemas.microsoft.com/office/drawing/2014/main" id="{96E8E794-B5E4-476E-81C4-2D667D72C16A}"/>
              </a:ext>
            </a:extLst>
          </p:cNvPr>
          <p:cNvSpPr/>
          <p:nvPr/>
        </p:nvSpPr>
        <p:spPr>
          <a:xfrm>
            <a:off x="7245447" y="3724258"/>
            <a:ext cx="1893467" cy="738664"/>
          </a:xfrm>
          <a:prstGeom prst="rect">
            <a:avLst/>
          </a:prstGeom>
        </p:spPr>
        <p:txBody>
          <a:bodyPr wrap="square">
            <a:spAutoFit/>
          </a:bodyPr>
          <a:lstStyle/>
          <a:p>
            <a:r>
              <a:rPr lang="zh-CN" altLang="en-US" sz="1400" b="1"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变化吻合</a:t>
            </a:r>
            <a:endParaRPr lang="en-US" altLang="zh-CN" sz="1400" b="1"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endParaRPr>
          </a:p>
          <a:p>
            <a:r>
              <a:rPr lang="zh-CN" altLang="en-US" sz="1400" b="1"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时间同步性良好</a:t>
            </a:r>
            <a:endParaRPr lang="en-US" altLang="zh-CN" sz="1400" b="1"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endParaRPr>
          </a:p>
          <a:p>
            <a:r>
              <a:rPr lang="zh-CN" altLang="en-US" sz="1400" b="1"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精确捕捉激波运动</a:t>
            </a:r>
            <a:endParaRPr lang="en-US" altLang="zh-CN" sz="1400" b="1"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36" name="图片 35">
            <a:extLst>
              <a:ext uri="{FF2B5EF4-FFF2-40B4-BE49-F238E27FC236}">
                <a16:creationId xmlns:a16="http://schemas.microsoft.com/office/drawing/2014/main" id="{BE6FED69-15D1-4867-8EE6-0AFE4E028C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86" y="4412083"/>
            <a:ext cx="2467392" cy="2160000"/>
          </a:xfrm>
          <a:prstGeom prst="rect">
            <a:avLst/>
          </a:prstGeom>
        </p:spPr>
      </p:pic>
      <p:sp>
        <p:nvSpPr>
          <p:cNvPr id="37" name="矩形 36">
            <a:extLst>
              <a:ext uri="{FF2B5EF4-FFF2-40B4-BE49-F238E27FC236}">
                <a16:creationId xmlns:a16="http://schemas.microsoft.com/office/drawing/2014/main" id="{256D276F-9624-4B89-B4BF-1981F8C093C3}"/>
              </a:ext>
            </a:extLst>
          </p:cNvPr>
          <p:cNvSpPr/>
          <p:nvPr/>
        </p:nvSpPr>
        <p:spPr>
          <a:xfrm>
            <a:off x="1353604" y="4513856"/>
            <a:ext cx="1289911" cy="600164"/>
          </a:xfrm>
          <a:prstGeom prst="rect">
            <a:avLst/>
          </a:prstGeom>
        </p:spPr>
        <p:txBody>
          <a:bodyPr wrap="square">
            <a:spAutoFit/>
          </a:bodyPr>
          <a:lstStyle/>
          <a:p>
            <a:pPr algn="just"/>
            <a:r>
              <a:rPr lang="en-US" altLang="zh-CN" sz="1100" b="1" dirty="0">
                <a:latin typeface="Times New Roman" panose="02020603050405020304" pitchFamily="18" charset="0"/>
                <a:ea typeface="楷体" panose="02010609060101010101" pitchFamily="49" charset="-122"/>
                <a:cs typeface="Times New Roman" panose="02020603050405020304" pitchFamily="18" charset="0"/>
              </a:rPr>
              <a:t>A</a:t>
            </a:r>
            <a:r>
              <a:rPr lang="zh-CN" altLang="en-US" sz="1100" b="1" dirty="0">
                <a:latin typeface="Times New Roman" panose="02020603050405020304" pitchFamily="18" charset="0"/>
                <a:ea typeface="楷体" panose="02010609060101010101" pitchFamily="49" charset="-122"/>
                <a:cs typeface="Times New Roman" panose="02020603050405020304" pitchFamily="18" charset="0"/>
              </a:rPr>
              <a:t>：激波运动区</a:t>
            </a:r>
            <a:endParaRPr lang="en-US" altLang="zh-CN" sz="1100" b="1" dirty="0">
              <a:latin typeface="Times New Roman" panose="02020603050405020304" pitchFamily="18" charset="0"/>
              <a:ea typeface="楷体" panose="02010609060101010101" pitchFamily="49" charset="-122"/>
              <a:cs typeface="Times New Roman" panose="02020603050405020304" pitchFamily="18" charset="0"/>
            </a:endParaRPr>
          </a:p>
          <a:p>
            <a:pPr algn="just"/>
            <a:r>
              <a:rPr lang="en-US" altLang="zh-CN" sz="1100" b="1" dirty="0">
                <a:latin typeface="Times New Roman" panose="02020603050405020304" pitchFamily="18" charset="0"/>
                <a:ea typeface="楷体" panose="02010609060101010101" pitchFamily="49" charset="-122"/>
                <a:cs typeface="Times New Roman" panose="02020603050405020304" pitchFamily="18" charset="0"/>
              </a:rPr>
              <a:t>B</a:t>
            </a:r>
            <a:r>
              <a:rPr lang="zh-CN" altLang="en-US" sz="1100" b="1" dirty="0">
                <a:latin typeface="Times New Roman" panose="02020603050405020304" pitchFamily="18" charset="0"/>
                <a:ea typeface="楷体" panose="02010609060101010101" pitchFamily="49" charset="-122"/>
                <a:cs typeface="Times New Roman" panose="02020603050405020304" pitchFamily="18" charset="0"/>
              </a:rPr>
              <a:t>：流动分离区</a:t>
            </a:r>
            <a:endParaRPr lang="en-US" altLang="zh-CN" sz="1100" b="1" dirty="0">
              <a:latin typeface="Times New Roman" panose="02020603050405020304" pitchFamily="18" charset="0"/>
              <a:ea typeface="楷体" panose="02010609060101010101" pitchFamily="49" charset="-122"/>
              <a:cs typeface="Times New Roman" panose="02020603050405020304" pitchFamily="18" charset="0"/>
            </a:endParaRPr>
          </a:p>
          <a:p>
            <a:pPr algn="just"/>
            <a:r>
              <a:rPr lang="en-US" altLang="zh-CN" sz="1100" b="1" dirty="0">
                <a:latin typeface="Times New Roman" panose="02020603050405020304" pitchFamily="18" charset="0"/>
                <a:ea typeface="楷体" panose="02010609060101010101" pitchFamily="49" charset="-122"/>
                <a:cs typeface="Times New Roman" panose="02020603050405020304" pitchFamily="18" charset="0"/>
              </a:rPr>
              <a:t>C</a:t>
            </a:r>
            <a:r>
              <a:rPr lang="zh-CN" altLang="en-US" sz="1100" b="1" dirty="0">
                <a:latin typeface="Times New Roman" panose="02020603050405020304" pitchFamily="18" charset="0"/>
                <a:ea typeface="楷体" panose="02010609060101010101" pitchFamily="49" charset="-122"/>
                <a:cs typeface="Times New Roman" panose="02020603050405020304" pitchFamily="18" charset="0"/>
              </a:rPr>
              <a:t>：一般流场区</a:t>
            </a:r>
            <a:endParaRPr lang="zh-CN" altLang="en-US" sz="1200" b="1"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 name="矩形 1">
            <a:extLst>
              <a:ext uri="{FF2B5EF4-FFF2-40B4-BE49-F238E27FC236}">
                <a16:creationId xmlns:a16="http://schemas.microsoft.com/office/drawing/2014/main" id="{8A8698AC-C14E-4823-AB54-0111A0C47D09}"/>
              </a:ext>
            </a:extLst>
          </p:cNvPr>
          <p:cNvSpPr/>
          <p:nvPr/>
        </p:nvSpPr>
        <p:spPr>
          <a:xfrm>
            <a:off x="315232" y="1304367"/>
            <a:ext cx="5166212" cy="307777"/>
          </a:xfrm>
          <a:prstGeom prst="rect">
            <a:avLst/>
          </a:prstGeom>
        </p:spPr>
        <p:txBody>
          <a:bodyPr wrap="square">
            <a:spAutoFit/>
          </a:bodyPr>
          <a:lstStyle/>
          <a:p>
            <a:r>
              <a:rPr lang="en-US" altLang="zh-CN" sz="1400" b="1" dirty="0">
                <a:solidFill>
                  <a:srgbClr val="22659C"/>
                </a:solidFill>
                <a:latin typeface="Times New Roman" panose="02020603050405020304" pitchFamily="18" charset="0"/>
                <a:ea typeface="黑体" panose="02010609060101010101" pitchFamily="49" charset="-122"/>
                <a:cs typeface="Times New Roman" panose="02020603050405020304" pitchFamily="18" charset="0"/>
              </a:rPr>
              <a:t>ConvLSTM</a:t>
            </a:r>
            <a:r>
              <a:rPr lang="zh-CN" altLang="en-US" sz="1400" b="1" dirty="0">
                <a:solidFill>
                  <a:srgbClr val="22659C"/>
                </a:solidFill>
                <a:latin typeface="Times New Roman" panose="02020603050405020304" pitchFamily="18" charset="0"/>
                <a:ea typeface="黑体" panose="02010609060101010101" pitchFamily="49" charset="-122"/>
                <a:cs typeface="Times New Roman" panose="02020603050405020304" pitchFamily="18" charset="0"/>
              </a:rPr>
              <a:t>网络深度对流场预测精度影响显著</a:t>
            </a:r>
          </a:p>
        </p:txBody>
      </p:sp>
    </p:spTree>
    <p:extLst>
      <p:ext uri="{BB962C8B-B14F-4D97-AF65-F5344CB8AC3E}">
        <p14:creationId xmlns:p14="http://schemas.microsoft.com/office/powerpoint/2010/main" val="2483908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a:cxnSpLocks/>
          </p:cNvCxnSpPr>
          <p:nvPr/>
        </p:nvCxnSpPr>
        <p:spPr>
          <a:xfrm>
            <a:off x="0" y="681799"/>
            <a:ext cx="5796677" cy="27777"/>
          </a:xfrm>
          <a:prstGeom prst="line">
            <a:avLst/>
          </a:prstGeom>
          <a:ln w="44450" cmpd="sng">
            <a:solidFill>
              <a:srgbClr val="005699"/>
            </a:solidFill>
            <a:prstDash val="solid"/>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20" name="图片 19">
            <a:extLst>
              <a:ext uri="{FF2B5EF4-FFF2-40B4-BE49-F238E27FC236}">
                <a16:creationId xmlns:a16="http://schemas.microsoft.com/office/drawing/2014/main" id="{6F74E694-EEF2-4139-924C-6F9DE2194B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677" y="-1783"/>
            <a:ext cx="3347323" cy="896421"/>
          </a:xfrm>
          <a:prstGeom prst="rect">
            <a:avLst/>
          </a:prstGeom>
        </p:spPr>
      </p:pic>
      <p:sp>
        <p:nvSpPr>
          <p:cNvPr id="26" name="矩形 25">
            <a:extLst>
              <a:ext uri="{FF2B5EF4-FFF2-40B4-BE49-F238E27FC236}">
                <a16:creationId xmlns:a16="http://schemas.microsoft.com/office/drawing/2014/main" id="{4A7D363C-41E0-410E-81C0-648F864C3906}"/>
              </a:ext>
            </a:extLst>
          </p:cNvPr>
          <p:cNvSpPr/>
          <p:nvPr/>
        </p:nvSpPr>
        <p:spPr>
          <a:xfrm>
            <a:off x="180000" y="0"/>
            <a:ext cx="1627369" cy="637675"/>
          </a:xfrm>
          <a:prstGeom prst="rect">
            <a:avLst/>
          </a:prstGeom>
        </p:spPr>
        <p:txBody>
          <a:bodyPr wrap="none">
            <a:spAutoFit/>
          </a:bodyPr>
          <a:lstStyle/>
          <a:p>
            <a:pPr>
              <a:lnSpc>
                <a:spcPct val="150000"/>
              </a:lnSpc>
            </a:pP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预测结果</a:t>
            </a:r>
            <a:endParaRPr lang="en-US" altLang="zh-CN" sz="2800" b="1" baseline="300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1" name="矩形 20">
            <a:extLst>
              <a:ext uri="{FF2B5EF4-FFF2-40B4-BE49-F238E27FC236}">
                <a16:creationId xmlns:a16="http://schemas.microsoft.com/office/drawing/2014/main" id="{273BE994-BFA3-4EF8-9B2B-BD2A0C8D576A}"/>
              </a:ext>
            </a:extLst>
          </p:cNvPr>
          <p:cNvSpPr/>
          <p:nvPr/>
        </p:nvSpPr>
        <p:spPr>
          <a:xfrm>
            <a:off x="282088" y="811349"/>
            <a:ext cx="1210588" cy="418063"/>
          </a:xfrm>
          <a:prstGeom prst="rect">
            <a:avLst/>
          </a:prstGeom>
        </p:spPr>
        <p:txBody>
          <a:bodyPr wrap="none">
            <a:spAutoFit/>
          </a:bodyPr>
          <a:lstStyle/>
          <a:p>
            <a:pPr>
              <a:lnSpc>
                <a:spcPct val="150000"/>
              </a:lnSpc>
            </a:pPr>
            <a:r>
              <a:rPr lang="zh-CN" altLang="en-US" sz="1600" b="1" dirty="0">
                <a:latin typeface="黑体" panose="02010609060101010101" pitchFamily="49" charset="-122"/>
                <a:ea typeface="黑体" panose="02010609060101010101" pitchFamily="49" charset="-122"/>
                <a:cs typeface="Times New Roman" panose="02020603050405020304" pitchFamily="18" charset="0"/>
              </a:rPr>
              <a:t>多工况预测</a:t>
            </a:r>
            <a:endParaRPr lang="en-US" altLang="zh-CN" sz="1600" dirty="0">
              <a:latin typeface="黑体" panose="02010609060101010101" pitchFamily="49" charset="-122"/>
              <a:ea typeface="黑体" panose="02010609060101010101" pitchFamily="49" charset="-122"/>
              <a:cs typeface="Times New Roman" panose="02020603050405020304" pitchFamily="18" charset="0"/>
            </a:endParaRPr>
          </a:p>
        </p:txBody>
      </p:sp>
      <p:pic>
        <p:nvPicPr>
          <p:cNvPr id="38" name="图片 37">
            <a:extLst>
              <a:ext uri="{FF2B5EF4-FFF2-40B4-BE49-F238E27FC236}">
                <a16:creationId xmlns:a16="http://schemas.microsoft.com/office/drawing/2014/main" id="{FDF12848-D401-496B-8104-C57A0853B60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220" y="1381531"/>
            <a:ext cx="3079181" cy="2160000"/>
          </a:xfrm>
          <a:prstGeom prst="rect">
            <a:avLst/>
          </a:prstGeom>
          <a:noFill/>
          <a:ln>
            <a:noFill/>
          </a:ln>
        </p:spPr>
      </p:pic>
      <p:pic>
        <p:nvPicPr>
          <p:cNvPr id="39" name="图片 38">
            <a:extLst>
              <a:ext uri="{FF2B5EF4-FFF2-40B4-BE49-F238E27FC236}">
                <a16:creationId xmlns:a16="http://schemas.microsoft.com/office/drawing/2014/main" id="{5A79043D-392E-4CBB-BB49-88A2FB9562A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977" y="1342044"/>
            <a:ext cx="2460625" cy="2159635"/>
          </a:xfrm>
          <a:prstGeom prst="rect">
            <a:avLst/>
          </a:prstGeom>
          <a:noFill/>
          <a:ln>
            <a:noFill/>
          </a:ln>
        </p:spPr>
      </p:pic>
      <p:pic>
        <p:nvPicPr>
          <p:cNvPr id="40" name="图片 39">
            <a:extLst>
              <a:ext uri="{FF2B5EF4-FFF2-40B4-BE49-F238E27FC236}">
                <a16:creationId xmlns:a16="http://schemas.microsoft.com/office/drawing/2014/main" id="{BCBD7A43-7A67-4D92-B1A8-6B030B54A809}"/>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50049" y="1342043"/>
            <a:ext cx="2521585" cy="2159635"/>
          </a:xfrm>
          <a:prstGeom prst="rect">
            <a:avLst/>
          </a:prstGeom>
          <a:noFill/>
          <a:ln>
            <a:noFill/>
          </a:ln>
        </p:spPr>
      </p:pic>
      <p:pic>
        <p:nvPicPr>
          <p:cNvPr id="41" name="图片 40">
            <a:extLst>
              <a:ext uri="{FF2B5EF4-FFF2-40B4-BE49-F238E27FC236}">
                <a16:creationId xmlns:a16="http://schemas.microsoft.com/office/drawing/2014/main" id="{1816F697-6D37-4672-BCBF-C40B05D23904}"/>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16525" y="4396468"/>
            <a:ext cx="2521585" cy="2159635"/>
          </a:xfrm>
          <a:prstGeom prst="rect">
            <a:avLst/>
          </a:prstGeom>
          <a:noFill/>
          <a:ln>
            <a:noFill/>
          </a:ln>
        </p:spPr>
      </p:pic>
      <p:sp>
        <p:nvSpPr>
          <p:cNvPr id="42" name="矩形 41">
            <a:extLst>
              <a:ext uri="{FF2B5EF4-FFF2-40B4-BE49-F238E27FC236}">
                <a16:creationId xmlns:a16="http://schemas.microsoft.com/office/drawing/2014/main" id="{CCAC23E5-8AB7-453C-913D-C6E2E952E1DB}"/>
              </a:ext>
            </a:extLst>
          </p:cNvPr>
          <p:cNvSpPr/>
          <p:nvPr/>
        </p:nvSpPr>
        <p:spPr>
          <a:xfrm>
            <a:off x="2075523" y="6549821"/>
            <a:ext cx="2318263" cy="246221"/>
          </a:xfrm>
          <a:prstGeom prst="rect">
            <a:avLst/>
          </a:prstGeom>
        </p:spPr>
        <p:txBody>
          <a:bodyPr wrap="none">
            <a:spAutoFit/>
          </a:bodyPr>
          <a:lstStyle/>
          <a:p>
            <a:r>
              <a:rPr lang="zh-CN" altLang="en-US" sz="1000" b="1" dirty="0">
                <a:latin typeface="Times New Roman" panose="02020603050405020304" pitchFamily="18" charset="0"/>
                <a:ea typeface="黑体" panose="02010609060101010101" pitchFamily="49" charset="-122"/>
                <a:cs typeface="Times New Roman" panose="02020603050405020304" pitchFamily="18" charset="0"/>
              </a:rPr>
              <a:t>预测</a:t>
            </a:r>
            <a:r>
              <a:rPr lang="en-US" altLang="zh-CN" sz="1000" b="1" dirty="0">
                <a:latin typeface="Times New Roman" panose="02020603050405020304" pitchFamily="18" charset="0"/>
                <a:ea typeface="黑体" panose="02010609060101010101" pitchFamily="49" charset="-122"/>
                <a:cs typeface="Times New Roman" panose="02020603050405020304" pitchFamily="18" charset="0"/>
              </a:rPr>
              <a:t>RMSE</a:t>
            </a:r>
            <a:r>
              <a:rPr lang="zh-CN" altLang="en-US" sz="1000" b="1" dirty="0">
                <a:latin typeface="Times New Roman" panose="02020603050405020304" pitchFamily="18" charset="0"/>
                <a:ea typeface="黑体" panose="02010609060101010101" pitchFamily="49" charset="-122"/>
                <a:cs typeface="Times New Roman" panose="02020603050405020304" pitchFamily="18" charset="0"/>
              </a:rPr>
              <a:t>值精度（泛化攻角</a:t>
            </a:r>
            <a:r>
              <a:rPr lang="en-US" altLang="zh-CN" sz="1000" b="1" dirty="0">
                <a:latin typeface="Times New Roman" panose="02020603050405020304" pitchFamily="18" charset="0"/>
                <a:ea typeface="黑体" panose="02010609060101010101" pitchFamily="49" charset="-122"/>
                <a:cs typeface="Times New Roman" panose="02020603050405020304" pitchFamily="18" charset="0"/>
              </a:rPr>
              <a:t>3.55°</a:t>
            </a:r>
            <a:r>
              <a:rPr lang="zh-CN" altLang="en-US" sz="1000" b="1" dirty="0">
                <a:latin typeface="Times New Roman" panose="02020603050405020304" pitchFamily="18" charset="0"/>
                <a:ea typeface="黑体" panose="02010609060101010101" pitchFamily="49" charset="-122"/>
                <a:cs typeface="Times New Roman" panose="02020603050405020304" pitchFamily="18" charset="0"/>
              </a:rPr>
              <a:t>）</a:t>
            </a:r>
          </a:p>
        </p:txBody>
      </p:sp>
      <p:pic>
        <p:nvPicPr>
          <p:cNvPr id="43" name="图片 42">
            <a:extLst>
              <a:ext uri="{FF2B5EF4-FFF2-40B4-BE49-F238E27FC236}">
                <a16:creationId xmlns:a16="http://schemas.microsoft.com/office/drawing/2014/main" id="{093B2102-AC79-4DA8-963F-6DACEF759578}"/>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8280" y="4436321"/>
            <a:ext cx="2468245" cy="2159635"/>
          </a:xfrm>
          <a:prstGeom prst="rect">
            <a:avLst/>
          </a:prstGeom>
          <a:noFill/>
          <a:ln>
            <a:noFill/>
          </a:ln>
        </p:spPr>
      </p:pic>
      <p:pic>
        <p:nvPicPr>
          <p:cNvPr id="44" name="图片 43">
            <a:extLst>
              <a:ext uri="{FF2B5EF4-FFF2-40B4-BE49-F238E27FC236}">
                <a16:creationId xmlns:a16="http://schemas.microsoft.com/office/drawing/2014/main" id="{4453888E-BA22-436B-A80D-2195A1AEF5BC}"/>
              </a:ext>
            </a:extLst>
          </p:cNvPr>
          <p:cNvPicPr>
            <a:picLocks noChangeAspect="1"/>
          </p:cNvPicPr>
          <p:nvPr/>
        </p:nvPicPr>
        <p:blipFill>
          <a:blip r:embed="rId9"/>
          <a:stretch>
            <a:fillRect/>
          </a:stretch>
        </p:blipFill>
        <p:spPr>
          <a:xfrm>
            <a:off x="5576825" y="4435956"/>
            <a:ext cx="3082576" cy="2160000"/>
          </a:xfrm>
          <a:prstGeom prst="rect">
            <a:avLst/>
          </a:prstGeom>
        </p:spPr>
      </p:pic>
      <p:sp>
        <p:nvSpPr>
          <p:cNvPr id="45" name="矩形 44">
            <a:extLst>
              <a:ext uri="{FF2B5EF4-FFF2-40B4-BE49-F238E27FC236}">
                <a16:creationId xmlns:a16="http://schemas.microsoft.com/office/drawing/2014/main" id="{786CC31C-0AD0-4808-8936-86602E87F032}"/>
              </a:ext>
            </a:extLst>
          </p:cNvPr>
          <p:cNvSpPr/>
          <p:nvPr/>
        </p:nvSpPr>
        <p:spPr>
          <a:xfrm>
            <a:off x="2075523" y="3490751"/>
            <a:ext cx="2533066" cy="261610"/>
          </a:xfrm>
          <a:prstGeom prst="rect">
            <a:avLst/>
          </a:prstGeom>
        </p:spPr>
        <p:txBody>
          <a:bodyPr wrap="none">
            <a:spAutoFit/>
          </a:bodyPr>
          <a:lstStyle/>
          <a:p>
            <a:r>
              <a:rPr lang="zh-CN" altLang="en-US" sz="1100" b="1" dirty="0">
                <a:latin typeface="Times New Roman" panose="02020603050405020304" pitchFamily="18" charset="0"/>
                <a:ea typeface="黑体" panose="02010609060101010101" pitchFamily="49" charset="-122"/>
                <a:cs typeface="Times New Roman" panose="02020603050405020304" pitchFamily="18" charset="0"/>
              </a:rPr>
              <a:t>预测</a:t>
            </a:r>
            <a:r>
              <a:rPr lang="en-US" altLang="zh-CN" sz="1100" b="1" dirty="0">
                <a:latin typeface="Times New Roman" panose="02020603050405020304" pitchFamily="18" charset="0"/>
                <a:ea typeface="黑体" panose="02010609060101010101" pitchFamily="49" charset="-122"/>
                <a:cs typeface="Times New Roman" panose="02020603050405020304" pitchFamily="18" charset="0"/>
              </a:rPr>
              <a:t>RMSE</a:t>
            </a:r>
            <a:r>
              <a:rPr lang="zh-CN" altLang="en-US" sz="1100" b="1" dirty="0">
                <a:latin typeface="Times New Roman" panose="02020603050405020304" pitchFamily="18" charset="0"/>
                <a:ea typeface="黑体" panose="02010609060101010101" pitchFamily="49" charset="-122"/>
                <a:cs typeface="Times New Roman" panose="02020603050405020304" pitchFamily="18" charset="0"/>
              </a:rPr>
              <a:t>值精度（泛化攻角</a:t>
            </a:r>
            <a:r>
              <a:rPr lang="en-US" altLang="zh-CN" sz="1100" b="1" dirty="0">
                <a:latin typeface="Times New Roman" panose="02020603050405020304" pitchFamily="18" charset="0"/>
                <a:ea typeface="黑体" panose="02010609060101010101" pitchFamily="49" charset="-122"/>
                <a:cs typeface="Times New Roman" panose="02020603050405020304" pitchFamily="18" charset="0"/>
              </a:rPr>
              <a:t>3.55°</a:t>
            </a:r>
            <a:r>
              <a:rPr lang="zh-CN" altLang="en-US" sz="1100" b="1" dirty="0">
                <a:latin typeface="Times New Roman" panose="02020603050405020304" pitchFamily="18" charset="0"/>
                <a:ea typeface="黑体" panose="02010609060101010101" pitchFamily="49" charset="-122"/>
                <a:cs typeface="Times New Roman" panose="02020603050405020304" pitchFamily="18" charset="0"/>
              </a:rPr>
              <a:t>）</a:t>
            </a:r>
          </a:p>
        </p:txBody>
      </p:sp>
      <p:sp>
        <p:nvSpPr>
          <p:cNvPr id="46" name="箭头: 下 45">
            <a:extLst>
              <a:ext uri="{FF2B5EF4-FFF2-40B4-BE49-F238E27FC236}">
                <a16:creationId xmlns:a16="http://schemas.microsoft.com/office/drawing/2014/main" id="{CEBE0CFC-28D9-4072-B167-7FD4E715B28C}"/>
              </a:ext>
            </a:extLst>
          </p:cNvPr>
          <p:cNvSpPr/>
          <p:nvPr/>
        </p:nvSpPr>
        <p:spPr bwMode="auto">
          <a:xfrm>
            <a:off x="2982279" y="3904465"/>
            <a:ext cx="276736" cy="351692"/>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47" name="矩形 46">
            <a:extLst>
              <a:ext uri="{FF2B5EF4-FFF2-40B4-BE49-F238E27FC236}">
                <a16:creationId xmlns:a16="http://schemas.microsoft.com/office/drawing/2014/main" id="{B1F26FF7-D8A8-4AFD-AC50-82ED3EDBE9FC}"/>
              </a:ext>
            </a:extLst>
          </p:cNvPr>
          <p:cNvSpPr/>
          <p:nvPr/>
        </p:nvSpPr>
        <p:spPr>
          <a:xfrm>
            <a:off x="3228634" y="3803093"/>
            <a:ext cx="1859805" cy="523220"/>
          </a:xfrm>
          <a:prstGeom prst="rect">
            <a:avLst/>
          </a:prstGeom>
        </p:spPr>
        <p:txBody>
          <a:bodyPr wrap="none">
            <a:spAutoFit/>
          </a:bodyPr>
          <a:lstStyle/>
          <a:p>
            <a:r>
              <a:rPr lang="zh-CN" altLang="en-US" sz="1400" b="1" dirty="0">
                <a:latin typeface="Times New Roman" panose="02020603050405020304" pitchFamily="18" charset="0"/>
                <a:ea typeface="黑体" panose="02010609060101010101" pitchFamily="49" charset="-122"/>
                <a:cs typeface="Times New Roman" panose="02020603050405020304" pitchFamily="18" charset="0"/>
              </a:rPr>
              <a:t>非线性增强策略</a:t>
            </a:r>
            <a:endParaRPr lang="en-US" altLang="zh-CN" sz="1400" b="1" dirty="0">
              <a:latin typeface="Times New Roman" panose="02020603050405020304" pitchFamily="18" charset="0"/>
              <a:ea typeface="黑体" panose="02010609060101010101" pitchFamily="49" charset="-122"/>
              <a:cs typeface="Times New Roman" panose="02020603050405020304" pitchFamily="18" charset="0"/>
            </a:endParaRPr>
          </a:p>
          <a:p>
            <a:r>
              <a:rPr lang="zh-CN" altLang="en-US" sz="1400" b="1" dirty="0">
                <a:latin typeface="Times New Roman" panose="02020603050405020304" pitchFamily="18" charset="0"/>
                <a:ea typeface="黑体" panose="02010609060101010101" pitchFamily="49" charset="-122"/>
                <a:cs typeface="Times New Roman" panose="02020603050405020304" pitchFamily="18" charset="0"/>
              </a:rPr>
              <a:t>优化非线性激活函数</a:t>
            </a:r>
            <a:endParaRPr lang="en-US" altLang="zh-CN" sz="14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8" name="椭圆 47">
            <a:extLst>
              <a:ext uri="{FF2B5EF4-FFF2-40B4-BE49-F238E27FC236}">
                <a16:creationId xmlns:a16="http://schemas.microsoft.com/office/drawing/2014/main" id="{1249DC27-426D-49C2-B498-D036BE4AFFFE}"/>
              </a:ext>
            </a:extLst>
          </p:cNvPr>
          <p:cNvSpPr/>
          <p:nvPr/>
        </p:nvSpPr>
        <p:spPr bwMode="auto">
          <a:xfrm>
            <a:off x="4572000" y="5596511"/>
            <a:ext cx="217852" cy="246221"/>
          </a:xfrm>
          <a:prstGeom prst="ellipse">
            <a:avLst/>
          </a:prstGeom>
          <a:noFill/>
          <a:ln w="12700" cap="flat" cmpd="sng" algn="ctr">
            <a:solidFill>
              <a:srgbClr val="FF0000"/>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noFill/>
              </a:ln>
              <a:solidFill>
                <a:schemeClr val="tx1"/>
              </a:solidFill>
              <a:effectLst/>
              <a:latin typeface="Calibri" panose="020F0502020204030204" pitchFamily="34" charset="0"/>
              <a:ea typeface="宋体" panose="02010600030101010101" pitchFamily="2" charset="-122"/>
            </a:endParaRPr>
          </a:p>
        </p:txBody>
      </p:sp>
      <p:sp>
        <p:nvSpPr>
          <p:cNvPr id="49" name="矩形 48">
            <a:extLst>
              <a:ext uri="{FF2B5EF4-FFF2-40B4-BE49-F238E27FC236}">
                <a16:creationId xmlns:a16="http://schemas.microsoft.com/office/drawing/2014/main" id="{E204EF6A-9851-41F9-95CD-C7FA46FB5704}"/>
              </a:ext>
            </a:extLst>
          </p:cNvPr>
          <p:cNvSpPr/>
          <p:nvPr/>
        </p:nvSpPr>
        <p:spPr>
          <a:xfrm>
            <a:off x="5267975" y="3685243"/>
            <a:ext cx="3391426" cy="523220"/>
          </a:xfrm>
          <a:prstGeom prst="rect">
            <a:avLst/>
          </a:prstGeom>
          <a:ln w="19050">
            <a:solidFill>
              <a:srgbClr val="4181C8"/>
            </a:solidFill>
          </a:ln>
        </p:spPr>
        <p:txBody>
          <a:bodyPr wrap="square">
            <a:spAutoFit/>
          </a:bodyPr>
          <a:lstStyle/>
          <a:p>
            <a:r>
              <a:rPr lang="en-US" altLang="zh-CN" sz="1400" b="1" dirty="0">
                <a:latin typeface="Times New Roman" panose="02020603050405020304" pitchFamily="18" charset="0"/>
                <a:ea typeface="黑体" panose="02010609060101010101" pitchFamily="49" charset="-122"/>
                <a:cs typeface="Times New Roman" panose="02020603050405020304" pitchFamily="18" charset="0"/>
              </a:rPr>
              <a:t>a.</a:t>
            </a:r>
            <a:r>
              <a:rPr lang="zh-CN" altLang="en-US" sz="1400" b="1" dirty="0">
                <a:latin typeface="Times New Roman" panose="02020603050405020304" pitchFamily="18" charset="0"/>
                <a:ea typeface="黑体" panose="02010609060101010101" pitchFamily="49" charset="-122"/>
                <a:cs typeface="Times New Roman" panose="02020603050405020304" pitchFamily="18" charset="0"/>
              </a:rPr>
              <a:t>提高多工况下的</a:t>
            </a:r>
            <a:r>
              <a:rPr lang="zh-CN" altLang="en-US" sz="14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非线性处理能力</a:t>
            </a:r>
            <a:r>
              <a:rPr lang="zh-CN" altLang="en-US" sz="1400" b="1" dirty="0">
                <a:latin typeface="Times New Roman" panose="02020603050405020304" pitchFamily="18" charset="0"/>
                <a:ea typeface="黑体" panose="02010609060101010101" pitchFamily="49" charset="-122"/>
                <a:cs typeface="Times New Roman" panose="02020603050405020304" pitchFamily="18" charset="0"/>
              </a:rPr>
              <a:t>；</a:t>
            </a:r>
            <a:endParaRPr lang="en-US" altLang="zh-CN" sz="1400" b="1" dirty="0">
              <a:latin typeface="Times New Roman" panose="02020603050405020304" pitchFamily="18" charset="0"/>
              <a:ea typeface="黑体" panose="02010609060101010101" pitchFamily="49" charset="-122"/>
              <a:cs typeface="Times New Roman" panose="02020603050405020304" pitchFamily="18" charset="0"/>
            </a:endParaRPr>
          </a:p>
          <a:p>
            <a:r>
              <a:rPr lang="en-US" altLang="zh-CN" sz="1400" b="1" dirty="0">
                <a:latin typeface="Times New Roman" panose="02020603050405020304" pitchFamily="18" charset="0"/>
                <a:ea typeface="黑体" panose="02010609060101010101" pitchFamily="49" charset="-122"/>
                <a:cs typeface="Times New Roman" panose="02020603050405020304" pitchFamily="18" charset="0"/>
              </a:rPr>
              <a:t>b.</a:t>
            </a:r>
            <a:r>
              <a:rPr lang="zh-CN" altLang="en-US" sz="14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减弱误差累计效应</a:t>
            </a:r>
            <a:r>
              <a:rPr lang="zh-CN" altLang="en-US" sz="1400" b="1" dirty="0">
                <a:latin typeface="Times New Roman" panose="02020603050405020304" pitchFamily="18" charset="0"/>
                <a:ea typeface="黑体" panose="02010609060101010101" pitchFamily="49" charset="-122"/>
                <a:cs typeface="Times New Roman" panose="02020603050405020304" pitchFamily="18" charset="0"/>
              </a:rPr>
              <a:t>；</a:t>
            </a:r>
            <a:endParaRPr lang="en-US" altLang="zh-CN" sz="1400" b="1" dirty="0">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603822088"/>
      </p:ext>
    </p:extLst>
  </p:cSld>
  <p:clrMapOvr>
    <a:masterClrMapping/>
  </p:clrMapOvr>
</p:sld>
</file>

<file path=ppt/theme/theme1.xml><?xml version="1.0" encoding="utf-8"?>
<a:theme xmlns:a="http://schemas.openxmlformats.org/drawingml/2006/main" name="Office 主题">
  <a:themeElements>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自定义 1">
      <a:majorFont>
        <a:latin typeface="Calibri Light"/>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4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3eb49c193c7573ac1da22f686a6640598885d3bb</Template>
  <TotalTime>7401</TotalTime>
  <Words>2033</Words>
  <Application>Microsoft Office PowerPoint</Application>
  <PresentationFormat>全屏显示(4:3)</PresentationFormat>
  <Paragraphs>195</Paragraphs>
  <Slides>18</Slides>
  <Notes>17</Notes>
  <HiddenSlides>0</HiddenSlides>
  <MMClips>10</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18</vt:i4>
      </vt:variant>
    </vt:vector>
  </HeadingPairs>
  <TitlesOfParts>
    <vt:vector size="32" baseType="lpstr">
      <vt:lpstr>等线</vt:lpstr>
      <vt:lpstr>等线 Light</vt:lpstr>
      <vt:lpstr>黑体</vt:lpstr>
      <vt:lpstr>楷体</vt:lpstr>
      <vt:lpstr>宋体</vt:lpstr>
      <vt:lpstr>微软雅黑</vt:lpstr>
      <vt:lpstr>Arial</vt:lpstr>
      <vt:lpstr>Calibri</vt:lpstr>
      <vt:lpstr>Calibri Light</vt:lpstr>
      <vt:lpstr>Cambria Math</vt:lpstr>
      <vt:lpstr>Times New Roman</vt:lpstr>
      <vt:lpstr>Wingdings</vt:lpstr>
      <vt:lpstr>Office 主题</vt:lpstr>
      <vt:lpstr>24_自定义设计方案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xjtuoa.test0</dc:creator>
  <cp:lastModifiedBy>Yang</cp:lastModifiedBy>
  <cp:revision>902</cp:revision>
  <dcterms:created xsi:type="dcterms:W3CDTF">2017-01-02T10:35:00Z</dcterms:created>
  <dcterms:modified xsi:type="dcterms:W3CDTF">2023-05-30T04:00:15Z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2052-11.1.0.9912</vt:lpwstr>
  </property>
</Properties>
</file>